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7"/>
  </p:notesMasterIdLst>
  <p:sldIdLst>
    <p:sldId id="256" r:id="rId5"/>
    <p:sldId id="257" r:id="rId6"/>
    <p:sldId id="280" r:id="rId7"/>
    <p:sldId id="281" r:id="rId8"/>
    <p:sldId id="258" r:id="rId9"/>
    <p:sldId id="259" r:id="rId10"/>
    <p:sldId id="283" r:id="rId11"/>
    <p:sldId id="284" r:id="rId12"/>
    <p:sldId id="285" r:id="rId13"/>
    <p:sldId id="286" r:id="rId14"/>
    <p:sldId id="287" r:id="rId15"/>
    <p:sldId id="277" r:id="rId16"/>
    <p:sldId id="275" r:id="rId17"/>
    <p:sldId id="263" r:id="rId18"/>
    <p:sldId id="261" r:id="rId19"/>
    <p:sldId id="288" r:id="rId20"/>
    <p:sldId id="291" r:id="rId21"/>
    <p:sldId id="289" r:id="rId22"/>
    <p:sldId id="292" r:id="rId23"/>
    <p:sldId id="293" r:id="rId24"/>
    <p:sldId id="270" r:id="rId25"/>
    <p:sldId id="26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C36EE-3C98-4B51-A5DD-3A54B252DB25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80624-3F56-4A37-85A1-C08740156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69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80624-3F56-4A37-85A1-C0874015695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992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12F94-F036-4788-805E-AAFB99205758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6C6F-AC4C-43F1-BAD7-6F5A6A7EA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82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12F94-F036-4788-805E-AAFB99205758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6C6F-AC4C-43F1-BAD7-6F5A6A7EA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06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12F94-F036-4788-805E-AAFB99205758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6C6F-AC4C-43F1-BAD7-6F5A6A7EA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084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C3B12F94-F036-4788-805E-AAFB99205758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955B6C6F-AC4C-43F1-BAD7-6F5A6A7EA4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12F94-F036-4788-805E-AAFB99205758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6C6F-AC4C-43F1-BAD7-6F5A6A7EA4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12F94-F036-4788-805E-AAFB99205758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6C6F-AC4C-43F1-BAD7-6F5A6A7EA4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12F94-F036-4788-805E-AAFB99205758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6C6F-AC4C-43F1-BAD7-6F5A6A7EA45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12F94-F036-4788-805E-AAFB99205758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6C6F-AC4C-43F1-BAD7-6F5A6A7EA45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12F94-F036-4788-805E-AAFB99205758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6C6F-AC4C-43F1-BAD7-6F5A6A7EA4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12F94-F036-4788-805E-AAFB99205758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6C6F-AC4C-43F1-BAD7-6F5A6A7EA4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C3B12F94-F036-4788-805E-AAFB99205758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955B6C6F-AC4C-43F1-BAD7-6F5A6A7EA4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12F94-F036-4788-805E-AAFB99205758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6C6F-AC4C-43F1-BAD7-6F5A6A7EA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4407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C3B12F94-F036-4788-805E-AAFB99205758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955B6C6F-AC4C-43F1-BAD7-6F5A6A7EA4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12F94-F036-4788-805E-AAFB99205758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6C6F-AC4C-43F1-BAD7-6F5A6A7EA4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12F94-F036-4788-805E-AAFB99205758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6C6F-AC4C-43F1-BAD7-6F5A6A7EA4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12F94-F036-4788-805E-AAFB99205758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6C6F-AC4C-43F1-BAD7-6F5A6A7EA45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12F94-F036-4788-805E-AAFB99205758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6C6F-AC4C-43F1-BAD7-6F5A6A7EA45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12F94-F036-4788-805E-AAFB99205758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6C6F-AC4C-43F1-BAD7-6F5A6A7EA4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12F94-F036-4788-805E-AAFB99205758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6C6F-AC4C-43F1-BAD7-6F5A6A7EA45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12F94-F036-4788-805E-AAFB99205758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6C6F-AC4C-43F1-BAD7-6F5A6A7EA4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12F94-F036-4788-805E-AAFB99205758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6C6F-AC4C-43F1-BAD7-6F5A6A7EA4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12F94-F036-4788-805E-AAFB99205758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6C6F-AC4C-43F1-BAD7-6F5A6A7EA4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12F94-F036-4788-805E-AAFB99205758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6C6F-AC4C-43F1-BAD7-6F5A6A7EA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5822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12F94-F036-4788-805E-AAFB99205758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6C6F-AC4C-43F1-BAD7-6F5A6A7EA4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12F94-F036-4788-805E-AAFB99205758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6C6F-AC4C-43F1-BAD7-6F5A6A7EA45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12F94-F036-4788-805E-AAFB99205758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6C6F-AC4C-43F1-BAD7-6F5A6A7EA4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12F94-F036-4788-805E-AAFB99205758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6C6F-AC4C-43F1-BAD7-6F5A6A7EA4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12F94-F036-4788-805E-AAFB99205758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55B6C6F-AC4C-43F1-BAD7-6F5A6A7EA4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12F94-F036-4788-805E-AAFB99205758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55B6C6F-AC4C-43F1-BAD7-6F5A6A7EA4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12F94-F036-4788-805E-AAFB99205758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6C6F-AC4C-43F1-BAD7-6F5A6A7EA45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12F94-F036-4788-805E-AAFB99205758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6C6F-AC4C-43F1-BAD7-6F5A6A7EA4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12F94-F036-4788-805E-AAFB99205758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55B6C6F-AC4C-43F1-BAD7-6F5A6A7EA45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12F94-F036-4788-805E-AAFB99205758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6C6F-AC4C-43F1-BAD7-6F5A6A7EA4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12F94-F036-4788-805E-AAFB99205758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6C6F-AC4C-43F1-BAD7-6F5A6A7EA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3961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12F94-F036-4788-805E-AAFB99205758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6C6F-AC4C-43F1-BAD7-6F5A6A7EA4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12F94-F036-4788-805E-AAFB99205758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6C6F-AC4C-43F1-BAD7-6F5A6A7EA4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12F94-F036-4788-805E-AAFB99205758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6C6F-AC4C-43F1-BAD7-6F5A6A7EA452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12F94-F036-4788-805E-AAFB99205758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6C6F-AC4C-43F1-BAD7-6F5A6A7EA4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12F94-F036-4788-805E-AAFB99205758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6C6F-AC4C-43F1-BAD7-6F5A6A7EA4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12F94-F036-4788-805E-AAFB99205758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6C6F-AC4C-43F1-BAD7-6F5A6A7EA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221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12F94-F036-4788-805E-AAFB99205758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6C6F-AC4C-43F1-BAD7-6F5A6A7EA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462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12F94-F036-4788-805E-AAFB99205758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6C6F-AC4C-43F1-BAD7-6F5A6A7EA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537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12F94-F036-4788-805E-AAFB99205758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6C6F-AC4C-43F1-BAD7-6F5A6A7EA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448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12F94-F036-4788-805E-AAFB99205758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6C6F-AC4C-43F1-BAD7-6F5A6A7EA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431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12F94-F036-4788-805E-AAFB99205758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B6C6F-AC4C-43F1-BAD7-6F5A6A7EA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823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3B12F94-F036-4788-805E-AAFB99205758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55B6C6F-AC4C-43F1-BAD7-6F5A6A7EA45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3B12F94-F036-4788-805E-AAFB99205758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5B6C6F-AC4C-43F1-BAD7-6F5A6A7EA45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3B12F94-F036-4788-805E-AAFB99205758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55B6C6F-AC4C-43F1-BAD7-6F5A6A7EA4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6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slide" Target="slide17.xml"/><Relationship Id="rId7" Type="http://schemas.openxmlformats.org/officeDocument/2006/relationships/slide" Target="slide21.xm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6" Type="http://schemas.openxmlformats.org/officeDocument/2006/relationships/slide" Target="slide20.xml"/><Relationship Id="rId11" Type="http://schemas.openxmlformats.org/officeDocument/2006/relationships/slide" Target="slide15.xml"/><Relationship Id="rId5" Type="http://schemas.openxmlformats.org/officeDocument/2006/relationships/slide" Target="slide19.xml"/><Relationship Id="rId10" Type="http://schemas.openxmlformats.org/officeDocument/2006/relationships/image" Target="../media/image30.gif"/><Relationship Id="rId4" Type="http://schemas.openxmlformats.org/officeDocument/2006/relationships/slide" Target="slide18.xml"/><Relationship Id="rId9" Type="http://schemas.openxmlformats.org/officeDocument/2006/relationships/image" Target="../media/image29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Relationship Id="rId5" Type="http://schemas.openxmlformats.org/officeDocument/2006/relationships/slide" Target="slide16.xml"/><Relationship Id="rId4" Type="http://schemas.openxmlformats.org/officeDocument/2006/relationships/image" Target="../media/image30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audio" Target="../media/audio1.wav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8.jpeg"/><Relationship Id="rId5" Type="http://schemas.openxmlformats.org/officeDocument/2006/relationships/slide" Target="slide16.xml"/><Relationship Id="rId4" Type="http://schemas.openxmlformats.org/officeDocument/2006/relationships/audio" Target="../media/audio2.wav"/><Relationship Id="rId9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5.jpeg"/><Relationship Id="rId5" Type="http://schemas.openxmlformats.org/officeDocument/2006/relationships/image" Target="../media/image16.jpeg"/><Relationship Id="rId4" Type="http://schemas.openxmlformats.org/officeDocument/2006/relationships/slide" Target="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r.wikipedia.org/wiki/%D0%A3%D1%80%D0%B5%D1%92%D0%B0%D1%98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slide" Target="slide1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audio" Target="../media/audio2.wav"/><Relationship Id="rId7" Type="http://schemas.openxmlformats.org/officeDocument/2006/relationships/image" Target="../media/image3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slide" Target="slide16.xml"/><Relationship Id="rId4" Type="http://schemas.openxmlformats.org/officeDocument/2006/relationships/image" Target="../media/image36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r.wikipedia.org/wiki/%D0%A1%D0%B8%D1%98%D0%B0%D0%BB%D0%B8%D1%86%D0%B0" TargetMode="External"/><Relationship Id="rId2" Type="http://schemas.openxmlformats.org/officeDocument/2006/relationships/hyperlink" Target="http://sr.wikipedia.org/wiki/%D0%95%D0%BD%D0%B5%D1%80%D0%B3%D0%B8%D1%98%D0%B0" TargetMode="Externa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sr.wikipedia.org/wiki/%D0%98%D0%B7%D0%BE%D0%BB%D0%B0%D1%86%D0%B8%D1%98%D0%B0" TargetMode="Externa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sr.wikipedia.org/w/index.php?title=%D0%A1%D1%82%D0%BE%D0%BB%D0%B0%D1%80%D0%B8%D1%98%D0%B0&amp;action=edit&amp;redlink=1" TargetMode="Externa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1844824"/>
            <a:ext cx="7772400" cy="1470025"/>
          </a:xfrm>
        </p:spPr>
        <p:txBody>
          <a:bodyPr>
            <a:noAutofit/>
          </a:bodyPr>
          <a:lstStyle/>
          <a:p>
            <a:r>
              <a:rPr lang="sr-Latn-CS" sz="6000" b="1" dirty="0">
                <a:solidFill>
                  <a:schemeClr val="accent3">
                    <a:lumMod val="50000"/>
                  </a:schemeClr>
                </a:solidFill>
              </a:rPr>
              <a:t>Енергетска ефикасност</a:t>
            </a:r>
            <a:br>
              <a:rPr lang="sr-Latn-CS" sz="6000" b="1" dirty="0">
                <a:solidFill>
                  <a:schemeClr val="accent3">
                    <a:lumMod val="50000"/>
                  </a:schemeClr>
                </a:solidFill>
              </a:rPr>
            </a:br>
            <a:endParaRPr lang="en-US" sz="6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51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5229200"/>
            <a:ext cx="7550224" cy="1143000"/>
          </a:xfrm>
        </p:spPr>
        <p:txBody>
          <a:bodyPr/>
          <a:lstStyle/>
          <a:p>
            <a:pPr algn="ctr"/>
            <a:r>
              <a:rPr lang="sr-Cyrl-CS" dirty="0" smtClean="0">
                <a:solidFill>
                  <a:srgbClr val="C00000"/>
                </a:solidFill>
              </a:rPr>
              <a:t>ПАМЕТНО УПРАВЉАТИ РАСВЕТОМ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11560" y="260648"/>
            <a:ext cx="6624736" cy="3474720"/>
          </a:xfrm>
        </p:spPr>
        <p:txBody>
          <a:bodyPr>
            <a:noAutofit/>
          </a:bodyPr>
          <a:lstStyle/>
          <a:p>
            <a:r>
              <a:rPr lang="sr-Cyrl-CS" sz="2400" b="1" dirty="0" smtClean="0"/>
              <a:t>КОРИСТИТИ ШТЕДЉИВЕ СИЈАЛИЦЕ</a:t>
            </a:r>
            <a:r>
              <a:rPr lang="vi-VN" sz="2400" b="1" dirty="0" smtClean="0"/>
              <a:t>.</a:t>
            </a:r>
            <a:endParaRPr lang="sr-Cyrl-CS" sz="2400" b="1" dirty="0" smtClean="0"/>
          </a:p>
          <a:p>
            <a:r>
              <a:rPr lang="sr-Cyrl-CS" sz="2400" b="1" dirty="0" smtClean="0"/>
              <a:t>    РЕДОВНО ЧИСТИТИ СИЈАЛИЦЕ И РАСВЕТНА ТЕЛА, ЈЕР ПРАШИНА СМАЊУЈЕ ЕФИКАСНОСТ ДО 50%</a:t>
            </a:r>
            <a:endParaRPr lang="en-US" sz="2400" b="1" dirty="0" smtClean="0"/>
          </a:p>
          <a:p>
            <a:r>
              <a:rPr lang="sr-Cyrl-CS" sz="2400" b="1" dirty="0" smtClean="0"/>
              <a:t>БОЈИТИ ЗИДОВЕ У СВЕТЛИЈЕ БОЈЕ, ЈЕР ТАМНЕ УПИЈАЈУ СВЕТЛОСТ</a:t>
            </a:r>
            <a:r>
              <a:rPr lang="vi-VN" sz="2400" b="1" dirty="0"/>
              <a:t/>
            </a:r>
            <a:br>
              <a:rPr lang="vi-VN" sz="2400" b="1" dirty="0"/>
            </a:br>
            <a:endParaRPr lang="sr-Cyrl-CS" sz="2400" b="1" dirty="0" smtClean="0"/>
          </a:p>
          <a:p>
            <a:r>
              <a:rPr lang="sr-Cyrl-CS" sz="2400" b="1" dirty="0" smtClean="0"/>
              <a:t>ЗАМЕНИТИ ОБИЧНЕ СИЈАЛИЦЕ СА УЖАРЕНОМ НИТИ ШТЕДЉИВИМ СИЈАЛИЦАМА</a:t>
            </a:r>
            <a:r>
              <a:rPr lang="vi-VN" sz="2400" b="1" dirty="0" smtClean="0"/>
              <a:t>.</a:t>
            </a:r>
            <a:r>
              <a:rPr lang="vi-VN" sz="2400" b="1" dirty="0"/>
              <a:t/>
            </a:r>
            <a:br>
              <a:rPr lang="vi-VN" sz="2400" b="1" dirty="0"/>
            </a:br>
            <a:r>
              <a:rPr lang="vi-VN" sz="2400" b="1" dirty="0"/>
              <a:t> </a:t>
            </a: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6015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55576" y="620688"/>
            <a:ext cx="6400800" cy="3474720"/>
          </a:xfrm>
        </p:spPr>
        <p:txBody>
          <a:bodyPr>
            <a:normAutofit/>
          </a:bodyPr>
          <a:lstStyle/>
          <a:p>
            <a:r>
              <a:rPr lang="sr-Cyrl-CS" sz="2800" b="1" dirty="0" smtClean="0"/>
              <a:t>   ШТЕДЉИВЕ СИЈАЛИЦЕ ЗА ИСТИ ИНТЕНЗИТЕТ ОСВЕТЉЕЊА ТРОШЕ ПЕТ ДО ШЕСТ ПУТА МАЊЕ ЕЛЕКТРИЧНЕ ЕНЕРГИЈЕ И ИМАЈУ ДО ДЕСЕТ ПУТА ДУЖИ РАДНИ ВЕК У ОДНОСУ НА ОБИЧНЕ  СИЈАЛИЦЕ СА УЖАРЕНИМ ВЛАКНОМ. </a:t>
            </a:r>
            <a:endParaRPr lang="en-US" sz="2800" b="1" dirty="0"/>
          </a:p>
        </p:txBody>
      </p:sp>
      <p:pic>
        <p:nvPicPr>
          <p:cNvPr id="4" name="Picture 2" descr="http://t0.gstatic.com/images?q=tbn:ANd9GcR3_6ozsGmGPfSHcX3p6tUJ7--QMXzuk0KRB0AHmuxj2ISF-EIkN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717032"/>
            <a:ext cx="288032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37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4509120"/>
            <a:ext cx="68301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sr-Cyrl-CS" dirty="0" smtClean="0"/>
              <a:t>ВИШЕ КОРИСТИТИ ПРИРОДНО СВЕТЛО УМЕСТО ВЕШТАЧКОГ</a:t>
            </a:r>
            <a:endParaRPr lang="en-US" dirty="0"/>
          </a:p>
        </p:txBody>
      </p:sp>
      <p:pic>
        <p:nvPicPr>
          <p:cNvPr id="14338" name="Picture 2" descr="http://t1.gstatic.com/images?q=tbn:ANd9GcTcgWmas_Lq5AYuXPtvWVMOXAR3444DwavYtkhhVk3nONmZhb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060848"/>
            <a:ext cx="5943517" cy="18722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04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063" y="4372168"/>
            <a:ext cx="7869738" cy="1143000"/>
          </a:xfrm>
        </p:spPr>
        <p:txBody>
          <a:bodyPr/>
          <a:lstStyle/>
          <a:p>
            <a:pPr algn="ctr"/>
            <a:r>
              <a:rPr lang="sr-Cyrl-CS" sz="4000" dirty="0"/>
              <a:t>ГАСИТИ РАСВЕТУ У ПРОСТОРИЈАМА У КОЈИМА НИКО НЕ БОРАВИ</a:t>
            </a:r>
            <a:r>
              <a:rPr lang="vi-VN" sz="4000" dirty="0"/>
              <a:t>.</a:t>
            </a:r>
            <a:r>
              <a:rPr lang="sr-Cyrl-CS" sz="4000" dirty="0"/>
              <a:t/>
            </a:r>
            <a:br>
              <a:rPr lang="sr-Cyrl-CS" sz="4000" dirty="0"/>
            </a:br>
            <a:endParaRPr lang="en-US" sz="4000" dirty="0"/>
          </a:p>
        </p:txBody>
      </p:sp>
      <p:pic>
        <p:nvPicPr>
          <p:cNvPr id="12290" name="Picture 2" descr="http://t3.gstatic.com/images?q=tbn:ANd9GcS6EO7KEcdmyjebTTUct2vUjAorvP1e9k39kYC6rGbZ7GKBMO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63" y="476672"/>
            <a:ext cx="4297196" cy="237626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60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759" y="5373179"/>
            <a:ext cx="7453457" cy="1143000"/>
          </a:xfrm>
        </p:spPr>
        <p:txBody>
          <a:bodyPr/>
          <a:lstStyle/>
          <a:p>
            <a:pPr algn="ctr"/>
            <a:r>
              <a:rPr lang="sr-Cyrl-CS" dirty="0" smtClean="0"/>
              <a:t>ЕНЕРГЕТСКИ СВЕСНИ </a:t>
            </a:r>
            <a:br>
              <a:rPr lang="sr-Cyrl-CS" dirty="0" smtClean="0"/>
            </a:br>
            <a:r>
              <a:rPr lang="sr-Cyrl-CS" dirty="0" smtClean="0"/>
              <a:t>И ЕФИКАСНИ</a:t>
            </a:r>
            <a:endParaRPr lang="en-US" dirty="0"/>
          </a:p>
        </p:txBody>
      </p:sp>
      <p:pic>
        <p:nvPicPr>
          <p:cNvPr id="4098" name="Picture 2" descr="http://t3.gstatic.com/images?q=tbn:ANd9GcQJ0A6p0qBfjW9ydQWSA8V70s2mavqlvx97amDGYh8CS6G3SI-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32656"/>
            <a:ext cx="4574623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t1.gstatic.com/images?q=tbn:ANd9GcRAeGAhwREEQedLJQVGHum-dS1fda5K7dOmx-7LDxmY3Rv9Of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644" y="3645024"/>
            <a:ext cx="200025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t2.gstatic.com/images?q=tbn:ANd9GcTSN04lQDpdoIIHPFwGzH2Fz_pu5jP6DReYtrVVDHPowoEFWmxsI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4829"/>
            <a:ext cx="2238375" cy="20383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1540382" y="2276872"/>
            <a:ext cx="1872208" cy="1224136"/>
          </a:xfrm>
          <a:prstGeom prst="wedgeEllipseCallo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 smtClean="0"/>
              <a:t>УКЉУЧИ СЕ!</a:t>
            </a:r>
            <a:endParaRPr lang="en-US" dirty="0"/>
          </a:p>
        </p:txBody>
      </p:sp>
      <p:pic>
        <p:nvPicPr>
          <p:cNvPr id="7" name="Picture 8" descr="http://t3.gstatic.com/images?q=tbn:ANd9GcSjGXuiN1ZwrgK5kOcXx-M39A_iUh8JwKrITNfPvwuiB0XYuce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41" y="692696"/>
            <a:ext cx="2286000" cy="1828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47863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sr-Cyrl-CS" b="1" dirty="0" smtClean="0"/>
              <a:t>ПОМОЋ У КВИЗУ</a:t>
            </a:r>
            <a:endParaRPr lang="en-US" b="1" dirty="0"/>
          </a:p>
        </p:txBody>
      </p:sp>
      <p:pic>
        <p:nvPicPr>
          <p:cNvPr id="5" name="Picture 8" descr="http://t0.gstatic.com/images?q=tbn:ANd9GcSmmhFYl506LsgA0Ni5Gfdy77EPQekKacyWlmio1pzzVYS9J_R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221088"/>
            <a:ext cx="2578198" cy="233785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688072" y="6338505"/>
            <a:ext cx="673582" cy="3693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sr-Cyrl-CS" b="1" i="1" u="sng" dirty="0" smtClean="0">
                <a:solidFill>
                  <a:schemeClr val="tx2">
                    <a:lumMod val="50000"/>
                  </a:schemeClr>
                </a:solidFill>
              </a:rPr>
              <a:t>Квиз</a:t>
            </a:r>
            <a:endParaRPr lang="en-US" b="1" i="1" u="sng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155789"/>
            <a:ext cx="586013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sr-Cyrl-CS" b="1" dirty="0" smtClean="0"/>
              <a:t>КВИЗ ПОЧИЊЕМО ИЗБОРОМ ПИТАЊА КЛИКОМ НА БРОЈ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1700808"/>
            <a:ext cx="7956730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sr-Cyrl-CS" b="1" dirty="0" smtClean="0"/>
              <a:t>ОТВОРИЋЕ НАМ СЕ ПИТАЊЕ, КЛИКОМ НА ВРЕМЕ-ПОЧЕЋЕ ДА КУЦА САТ-КАДА</a:t>
            </a:r>
          </a:p>
          <a:p>
            <a:r>
              <a:rPr lang="sr-Cyrl-CS" b="1" dirty="0" smtClean="0"/>
              <a:t> СМИШЉАМО ОДГОВОР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2636912"/>
            <a:ext cx="8126968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sr-Cyrl-CS" b="1" dirty="0" smtClean="0"/>
              <a:t>КАДА ОДГОВОРИМО-ПРОВЕРАВАМО ТАЧНОСТ КЛИКОМ НА ПОЉЕ „ОДГОВОРˮ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19188" y="3212976"/>
            <a:ext cx="4531497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sr-Cyrl-CS" b="1" dirty="0" smtClean="0"/>
              <a:t>НА ЕКРАНУ СЕ ПОЈАВЉУЈЕ ТАЧАН ОДГОВОР 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17483" y="3837475"/>
            <a:ext cx="7895367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sr-Cyrl-CS" b="1" dirty="0" smtClean="0"/>
              <a:t>ПРИТИСКОМ НА ПОЉЕ „КВИЗ</a:t>
            </a:r>
            <a:r>
              <a:rPr lang="sr-Cyrl-CS" b="1" dirty="0"/>
              <a:t>”</a:t>
            </a:r>
            <a:r>
              <a:rPr lang="sr-Cyrl-CS" b="1" dirty="0" smtClean="0"/>
              <a:t> ВРАЋАМО СЕ НА ОСНОВНУ СТРАНИЦУ КВИЗА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73246" y="4509120"/>
            <a:ext cx="7607595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sr-Cyrl-CS" b="1" dirty="0" smtClean="0"/>
              <a:t>БИРАМО НОВО ПИТАЊЕ КЛИКОМ НА ЖЕЉЕНИ БРОЈ, А КАДА ЗАВРШИМО </a:t>
            </a:r>
          </a:p>
          <a:p>
            <a:r>
              <a:rPr lang="sr-Cyrl-CS" b="1" smtClean="0"/>
              <a:t>СА ПИТАЊИМА, КЛИКНЕМО НА ГЛОБУС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24731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843213" y="260350"/>
            <a:ext cx="3097212" cy="936625"/>
          </a:xfrm>
          <a:prstGeom prst="rect">
            <a:avLst/>
          </a:prstGeom>
          <a:ln>
            <a:noFill/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квиз</a:t>
            </a:r>
            <a:endParaRPr kumimoji="0" lang="en-US" sz="4000" b="1" i="0" u="none" strike="noStrike" kern="1200" cap="all" spc="0" normalizeH="0" baseline="0" noProof="0" dirty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ctangl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956625" y="2042175"/>
            <a:ext cx="965350" cy="10001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sr-Cyrl-C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2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Rectangle 10">
            <a:hlinkClick r:id="rId4" action="ppaction://hlinksldjump"/>
          </p:cNvPr>
          <p:cNvSpPr>
            <a:spLocks noChangeArrowheads="1"/>
          </p:cNvSpPr>
          <p:nvPr/>
        </p:nvSpPr>
        <p:spPr bwMode="auto">
          <a:xfrm rot="412659">
            <a:off x="2497721" y="3618551"/>
            <a:ext cx="928694" cy="103150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sr-Cyrl-C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684213" y="1700213"/>
            <a:ext cx="741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" name="Rectangle 16">
            <a:hlinkClick r:id="rId5" action="ppaction://hlinksldjump"/>
          </p:cNvPr>
          <p:cNvSpPr>
            <a:spLocks noChangeArrowheads="1"/>
          </p:cNvSpPr>
          <p:nvPr/>
        </p:nvSpPr>
        <p:spPr bwMode="auto">
          <a:xfrm rot="21172996">
            <a:off x="4442213" y="2091426"/>
            <a:ext cx="857256" cy="10001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sr-Cyrl-C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511797" y="4036223"/>
            <a:ext cx="857256" cy="107156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sr-Cyrl-C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Rectangle 25">
            <a:hlinkClick r:id="rId7" action="ppaction://hlinksldjump"/>
          </p:cNvPr>
          <p:cNvSpPr>
            <a:spLocks noChangeArrowheads="1"/>
          </p:cNvSpPr>
          <p:nvPr/>
        </p:nvSpPr>
        <p:spPr bwMode="auto">
          <a:xfrm rot="435578">
            <a:off x="6864004" y="2505991"/>
            <a:ext cx="857256" cy="10001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sr-Cyrl-C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Text Box 51"/>
          <p:cNvSpPr txBox="1">
            <a:spLocks noChangeArrowheads="1"/>
          </p:cNvSpPr>
          <p:nvPr/>
        </p:nvSpPr>
        <p:spPr bwMode="auto">
          <a:xfrm>
            <a:off x="1692275" y="5734050"/>
            <a:ext cx="5716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sr-Cyrl-CS" b="1" i="1" dirty="0">
                <a:solidFill>
                  <a:schemeClr val="tx1">
                    <a:lumMod val="8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0000" endA="300" endPos="50000" dist="60007" dir="5400000" sy="-100000" algn="bl" rotWithShape="0"/>
                </a:effectLst>
              </a:rPr>
              <a:t>Изаберите питање притиском на жељени број</a:t>
            </a:r>
            <a:endParaRPr lang="en-US" b="1" i="1" dirty="0">
              <a:solidFill>
                <a:schemeClr val="tx1">
                  <a:lumMod val="8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6350" stA="50000" endA="300" endPos="50000" dist="60007" dir="5400000" sy="-100000" algn="bl" rotWithShape="0"/>
              </a:effectLst>
            </a:endParaRPr>
          </a:p>
        </p:txBody>
      </p:sp>
      <p:pic>
        <p:nvPicPr>
          <p:cNvPr id="12" name="Picture 4" descr="rotating_globe1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17078" y="5194301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295" endPos="92000" dist="101600" dir="5400000" sy="-100000" algn="bl" rotWithShape="0"/>
          </a:effectLst>
        </p:spPr>
      </p:pic>
      <p:sp>
        <p:nvSpPr>
          <p:cNvPr id="13" name="TextBox 12"/>
          <p:cNvSpPr txBox="1"/>
          <p:nvPr/>
        </p:nvSpPr>
        <p:spPr>
          <a:xfrm>
            <a:off x="714348" y="6215082"/>
            <a:ext cx="4176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CS" b="1" i="1" dirty="0" smtClean="0">
                <a:solidFill>
                  <a:srgbClr val="002060"/>
                </a:solidFill>
              </a:rPr>
              <a:t>Циљеви и задаци монетарне политике</a:t>
            </a:r>
            <a:endParaRPr lang="en-US" b="1" i="1" dirty="0">
              <a:solidFill>
                <a:srgbClr val="002060"/>
              </a:solidFill>
            </a:endParaRPr>
          </a:p>
        </p:txBody>
      </p:sp>
      <p:pic>
        <p:nvPicPr>
          <p:cNvPr id="14" name="Picture 5" descr="animated_pencil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57224" y="4572008"/>
            <a:ext cx="685800" cy="1524000"/>
          </a:xfrm>
          <a:prstGeom prst="rect">
            <a:avLst/>
          </a:prstGeom>
          <a:noFill/>
        </p:spPr>
      </p:pic>
      <p:sp>
        <p:nvSpPr>
          <p:cNvPr id="21" name="Rectangle 2">
            <a:hlinkClick r:id="rId11" action="ppaction://hlinksldjump"/>
          </p:cNvPr>
          <p:cNvSpPr txBox="1">
            <a:spLocks noChangeArrowheads="1"/>
          </p:cNvSpPr>
          <p:nvPr/>
        </p:nvSpPr>
        <p:spPr bwMode="auto">
          <a:xfrm>
            <a:off x="86287" y="533173"/>
            <a:ext cx="2227674" cy="360338"/>
          </a:xfrm>
          <a:prstGeom prst="rect">
            <a:avLst/>
          </a:prstGeom>
          <a:ln>
            <a:noFill/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4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CS" sz="4000" b="1" cap="all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</a:rPr>
              <a:t>КАКО ИГРАМО КВИЗ?</a:t>
            </a:r>
            <a:endParaRPr kumimoji="0" lang="en-US" sz="4000" b="1" i="0" u="none" strike="noStrike" kern="1200" cap="all" spc="0" normalizeH="0" baseline="0" noProof="0" dirty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774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5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500"/>
                            </p:stCondLst>
                            <p:childTnLst>
                              <p:par>
                                <p:cTn id="34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30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15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4" grpId="0" animBg="1"/>
      <p:bldP spid="6" grpId="0" animBg="1"/>
      <p:bldP spid="7" grpId="0" animBg="1"/>
      <p:bldP spid="8" grpId="0" animBg="1"/>
      <p:bldP spid="11" grpId="0"/>
      <p:bldP spid="21" grpId="0" animBg="1"/>
      <p:bldP spid="21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107504" y="879148"/>
            <a:ext cx="8015776" cy="3603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-1692696" y="861990"/>
            <a:ext cx="100175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             </a:t>
            </a:r>
            <a:r>
              <a:rPr lang="sr-Cyrl-CS" b="1" dirty="0" smtClean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            ШТА СВАКО ОД НАС МОЖЕ ДА УРАДИ  У ПОВЕЋАЊУ ЕНЕРГЕТСКЕ ЕФИКАСНОСТИ?</a:t>
            </a:r>
            <a:endParaRPr lang="en-US" b="1" dirty="0">
              <a:solidFill>
                <a:schemeClr val="tx2">
                  <a:lumMod val="7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539750" y="1557338"/>
            <a:ext cx="2447925" cy="5048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anchor="ctr"/>
          <a:lstStyle/>
          <a:p>
            <a:pPr algn="ctr"/>
            <a:r>
              <a:rPr lang="sr-Cyrl-CS" b="1">
                <a:solidFill>
                  <a:srgbClr val="660033"/>
                </a:solidFill>
              </a:rPr>
              <a:t>ОДГОВОР</a:t>
            </a:r>
            <a:endParaRPr lang="en-US" b="1">
              <a:solidFill>
                <a:srgbClr val="660033"/>
              </a:solidFill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14282" y="142852"/>
            <a:ext cx="28823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r-Cyrl-CS" b="1" dirty="0" smtClean="0">
                <a:solidFill>
                  <a:srgbClr val="660033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50000" endA="300" endPos="50000" dist="60007" dir="5400000" sy="-100000" algn="bl" rotWithShape="0"/>
                </a:effectLst>
              </a:rPr>
              <a:t>ЕНЕРГЕТСКА ЕФИКАСНОСТ</a:t>
            </a:r>
            <a:endParaRPr lang="en-US" b="1" dirty="0">
              <a:solidFill>
                <a:srgbClr val="660033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6" name="Oval 11"/>
          <p:cNvSpPr>
            <a:spLocks noChangeArrowheads="1"/>
          </p:cNvSpPr>
          <p:nvPr/>
        </p:nvSpPr>
        <p:spPr bwMode="auto">
          <a:xfrm>
            <a:off x="8001024" y="214290"/>
            <a:ext cx="647700" cy="647700"/>
          </a:xfrm>
          <a:prstGeom prst="ellipse">
            <a:avLst/>
          </a:prstGeom>
          <a:ln>
            <a:noFill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sr-Cyrl-CS"/>
              <a:t>10</a:t>
            </a:r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8001024" y="214290"/>
            <a:ext cx="647700" cy="647700"/>
          </a:xfrm>
          <a:prstGeom prst="ellipse">
            <a:avLst/>
          </a:prstGeom>
          <a:ln>
            <a:noFill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sr-Cyrl-CS"/>
              <a:t>9</a:t>
            </a:r>
            <a:endParaRPr lang="en-US"/>
          </a:p>
        </p:txBody>
      </p:sp>
      <p:sp>
        <p:nvSpPr>
          <p:cNvPr id="8" name="Oval 13"/>
          <p:cNvSpPr>
            <a:spLocks noChangeArrowheads="1"/>
          </p:cNvSpPr>
          <p:nvPr/>
        </p:nvSpPr>
        <p:spPr bwMode="auto">
          <a:xfrm>
            <a:off x="8001024" y="214290"/>
            <a:ext cx="647700" cy="647700"/>
          </a:xfrm>
          <a:prstGeom prst="ellipse">
            <a:avLst/>
          </a:prstGeom>
          <a:ln>
            <a:noFill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sr-Cyrl-CS"/>
              <a:t>8</a:t>
            </a:r>
            <a:endParaRPr lang="en-US"/>
          </a:p>
        </p:txBody>
      </p:sp>
      <p:sp>
        <p:nvSpPr>
          <p:cNvPr id="9" name="Oval 17"/>
          <p:cNvSpPr>
            <a:spLocks noChangeArrowheads="1"/>
          </p:cNvSpPr>
          <p:nvPr/>
        </p:nvSpPr>
        <p:spPr bwMode="auto">
          <a:xfrm>
            <a:off x="8001024" y="214290"/>
            <a:ext cx="647700" cy="647700"/>
          </a:xfrm>
          <a:prstGeom prst="ellipse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sr-Cyrl-CS"/>
              <a:t>7</a:t>
            </a:r>
            <a:endParaRPr lang="en-US"/>
          </a:p>
        </p:txBody>
      </p:sp>
      <p:sp>
        <p:nvSpPr>
          <p:cNvPr id="10" name="Oval 18"/>
          <p:cNvSpPr>
            <a:spLocks noChangeArrowheads="1"/>
          </p:cNvSpPr>
          <p:nvPr/>
        </p:nvSpPr>
        <p:spPr bwMode="auto">
          <a:xfrm>
            <a:off x="8001024" y="214290"/>
            <a:ext cx="647700" cy="647700"/>
          </a:xfrm>
          <a:prstGeom prst="ellipse">
            <a:avLst/>
          </a:prstGeom>
          <a:ln>
            <a:noFill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sr-Cyrl-CS"/>
              <a:t>6</a:t>
            </a:r>
            <a:endParaRPr lang="en-US"/>
          </a:p>
        </p:txBody>
      </p:sp>
      <p:sp>
        <p:nvSpPr>
          <p:cNvPr id="11" name="Oval 19"/>
          <p:cNvSpPr>
            <a:spLocks noChangeArrowheads="1"/>
          </p:cNvSpPr>
          <p:nvPr/>
        </p:nvSpPr>
        <p:spPr bwMode="auto">
          <a:xfrm>
            <a:off x="8001024" y="214290"/>
            <a:ext cx="647700" cy="647700"/>
          </a:xfrm>
          <a:prstGeom prst="ellipse">
            <a:avLst/>
          </a:prstGeom>
          <a:ln>
            <a:noFill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sr-Cyrl-CS"/>
              <a:t>5</a:t>
            </a:r>
            <a:endParaRPr lang="en-US"/>
          </a:p>
        </p:txBody>
      </p:sp>
      <p:sp>
        <p:nvSpPr>
          <p:cNvPr id="12" name="Oval 20"/>
          <p:cNvSpPr>
            <a:spLocks noChangeArrowheads="1"/>
          </p:cNvSpPr>
          <p:nvPr/>
        </p:nvSpPr>
        <p:spPr bwMode="auto">
          <a:xfrm>
            <a:off x="8001024" y="214290"/>
            <a:ext cx="647700" cy="647700"/>
          </a:xfrm>
          <a:prstGeom prst="ellipse">
            <a:avLst/>
          </a:prstGeom>
          <a:ln>
            <a:noFill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sr-Cyrl-CS"/>
              <a:t>4</a:t>
            </a:r>
            <a:endParaRPr lang="en-US"/>
          </a:p>
        </p:txBody>
      </p:sp>
      <p:sp>
        <p:nvSpPr>
          <p:cNvPr id="13" name="Oval 21"/>
          <p:cNvSpPr>
            <a:spLocks noChangeArrowheads="1"/>
          </p:cNvSpPr>
          <p:nvPr/>
        </p:nvSpPr>
        <p:spPr bwMode="auto">
          <a:xfrm>
            <a:off x="8001024" y="214290"/>
            <a:ext cx="647700" cy="647700"/>
          </a:xfrm>
          <a:prstGeom prst="ellipse">
            <a:avLst/>
          </a:prstGeom>
          <a:ln>
            <a:noFill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sr-Cyrl-CS" dirty="0"/>
              <a:t>3</a:t>
            </a:r>
            <a:endParaRPr lang="en-US" dirty="0"/>
          </a:p>
        </p:txBody>
      </p:sp>
      <p:sp>
        <p:nvSpPr>
          <p:cNvPr id="14" name="Oval 22"/>
          <p:cNvSpPr>
            <a:spLocks noChangeArrowheads="1"/>
          </p:cNvSpPr>
          <p:nvPr/>
        </p:nvSpPr>
        <p:spPr bwMode="auto">
          <a:xfrm>
            <a:off x="8001024" y="214290"/>
            <a:ext cx="647700" cy="647700"/>
          </a:xfrm>
          <a:prstGeom prst="ellipse">
            <a:avLst/>
          </a:prstGeom>
          <a:ln>
            <a:noFill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sr-Cyrl-CS"/>
              <a:t>2</a:t>
            </a:r>
            <a:endParaRPr lang="en-US"/>
          </a:p>
        </p:txBody>
      </p:sp>
      <p:sp>
        <p:nvSpPr>
          <p:cNvPr id="15" name="Oval 23"/>
          <p:cNvSpPr>
            <a:spLocks noChangeArrowheads="1"/>
          </p:cNvSpPr>
          <p:nvPr/>
        </p:nvSpPr>
        <p:spPr bwMode="auto">
          <a:xfrm>
            <a:off x="8001024" y="214290"/>
            <a:ext cx="647700" cy="647700"/>
          </a:xfrm>
          <a:prstGeom prst="ellipse">
            <a:avLst/>
          </a:prstGeom>
          <a:ln>
            <a:noFill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sr-Cyrl-CS" dirty="0"/>
              <a:t>1</a:t>
            </a:r>
            <a:endParaRPr lang="en-US" dirty="0"/>
          </a:p>
        </p:txBody>
      </p:sp>
      <p:sp>
        <p:nvSpPr>
          <p:cNvPr id="16" name="Text Box 24"/>
          <p:cNvSpPr txBox="1">
            <a:spLocks noChangeArrowheads="1"/>
          </p:cNvSpPr>
          <p:nvPr/>
        </p:nvSpPr>
        <p:spPr bwMode="auto">
          <a:xfrm>
            <a:off x="6929454" y="357166"/>
            <a:ext cx="912813" cy="3667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sr-Cyrl-CS" b="1" dirty="0">
                <a:solidFill>
                  <a:srgbClr val="660033"/>
                </a:solidFill>
              </a:rPr>
              <a:t>Време</a:t>
            </a:r>
            <a:endParaRPr lang="en-US" b="1" dirty="0">
              <a:solidFill>
                <a:srgbClr val="660033"/>
              </a:solidFill>
            </a:endParaRPr>
          </a:p>
        </p:txBody>
      </p:sp>
      <p:sp>
        <p:nvSpPr>
          <p:cNvPr id="17" name="AutoShape 26"/>
          <p:cNvSpPr>
            <a:spLocks noChangeArrowheads="1"/>
          </p:cNvSpPr>
          <p:nvPr/>
        </p:nvSpPr>
        <p:spPr bwMode="auto">
          <a:xfrm>
            <a:off x="6429388" y="1714488"/>
            <a:ext cx="1693892" cy="588951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anchor="ctr"/>
          <a:lstStyle/>
          <a:p>
            <a:pPr algn="ctr"/>
            <a:r>
              <a:rPr lang="sr-Cyrl-CS" b="1" dirty="0">
                <a:solidFill>
                  <a:srgbClr val="660033"/>
                </a:solidFill>
              </a:rPr>
              <a:t>Ваше време је </a:t>
            </a:r>
          </a:p>
          <a:p>
            <a:pPr algn="ctr"/>
            <a:r>
              <a:rPr lang="sr-Cyrl-CS" b="1" dirty="0">
                <a:solidFill>
                  <a:srgbClr val="660033"/>
                </a:solidFill>
              </a:rPr>
              <a:t>истекло</a:t>
            </a:r>
            <a:endParaRPr lang="en-US" b="1" dirty="0">
              <a:solidFill>
                <a:srgbClr val="660033"/>
              </a:solidFill>
            </a:endParaRPr>
          </a:p>
        </p:txBody>
      </p:sp>
      <p:sp>
        <p:nvSpPr>
          <p:cNvPr id="18" name="AutoShape 28"/>
          <p:cNvSpPr>
            <a:spLocks noChangeArrowheads="1"/>
          </p:cNvSpPr>
          <p:nvPr/>
        </p:nvSpPr>
        <p:spPr bwMode="auto">
          <a:xfrm>
            <a:off x="1328710" y="2924175"/>
            <a:ext cx="7203730" cy="2592388"/>
          </a:xfrm>
          <a:prstGeom prst="foldedCorner">
            <a:avLst>
              <a:gd name="adj" fmla="val 12500"/>
            </a:avLst>
          </a:prstGeom>
          <a:ln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342900" indent="-342900" algn="ctr">
              <a:spcBef>
                <a:spcPct val="20000"/>
              </a:spcBef>
              <a:buFontTx/>
              <a:buChar char="-"/>
            </a:pPr>
            <a:r>
              <a:rPr lang="sr-Cyrl-CS" sz="2000" b="1" i="1" kern="800" dirty="0" smtClean="0">
                <a:solidFill>
                  <a:schemeClr val="bg2">
                    <a:lumMod val="10000"/>
                  </a:schemeClr>
                </a:solidFill>
              </a:rPr>
              <a:t>ДА ВИШЕ КОРИСТИМО ПРИРОДНО СВЕТЛО ОД ВЕШТАЧКОГ</a:t>
            </a:r>
          </a:p>
          <a:p>
            <a:pPr marL="342900" indent="-342900" algn="ctr">
              <a:spcBef>
                <a:spcPct val="20000"/>
              </a:spcBef>
              <a:buFontTx/>
              <a:buChar char="-"/>
            </a:pPr>
            <a:r>
              <a:rPr lang="sr-Cyrl-CS" sz="2000" b="1" i="1" kern="800" dirty="0" smtClean="0">
                <a:solidFill>
                  <a:schemeClr val="bg2">
                    <a:lumMod val="10000"/>
                  </a:schemeClr>
                </a:solidFill>
              </a:rPr>
              <a:t>ДА ЗАМЕНИМО ОБИЧНЕ СИЈАЛИЦЕ ШТЕДЉИВИМ</a:t>
            </a:r>
          </a:p>
          <a:p>
            <a:pPr marL="342900" indent="-342900" algn="ctr">
              <a:spcBef>
                <a:spcPct val="20000"/>
              </a:spcBef>
              <a:buFontTx/>
              <a:buChar char="-"/>
            </a:pPr>
            <a:r>
              <a:rPr lang="sr-Cyrl-CS" sz="2000" b="1" i="1" kern="800" dirty="0" smtClean="0">
                <a:solidFill>
                  <a:schemeClr val="bg2">
                    <a:lumMod val="10000"/>
                  </a:schemeClr>
                </a:solidFill>
              </a:rPr>
              <a:t>ДА ОБЛЕПИМО ПРОЗОРЕ ИЗОЛАЦИОНИМ ТРАКАМА</a:t>
            </a:r>
          </a:p>
          <a:p>
            <a:pPr marL="342900" indent="-342900" algn="ctr">
              <a:spcBef>
                <a:spcPct val="20000"/>
              </a:spcBef>
              <a:buFontTx/>
              <a:buChar char="-"/>
            </a:pPr>
            <a:r>
              <a:rPr lang="sr-Cyrl-CS" sz="2000" b="1" i="1" kern="800" dirty="0" smtClean="0">
                <a:solidFill>
                  <a:schemeClr val="bg2">
                    <a:lumMod val="10000"/>
                  </a:schemeClr>
                </a:solidFill>
              </a:rPr>
              <a:t>ДА ИСКЉУЧИМО  УРЕЂАЈЕ КОЈЕ НЕ КОРИСТИМО</a:t>
            </a:r>
          </a:p>
          <a:p>
            <a:pPr algn="ctr">
              <a:spcBef>
                <a:spcPct val="20000"/>
              </a:spcBef>
            </a:pPr>
            <a:endParaRPr lang="en-US" sz="20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9" name="Picture 5" descr="animated_penci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4643446"/>
            <a:ext cx="685800" cy="1524000"/>
          </a:xfrm>
          <a:prstGeom prst="rect">
            <a:avLst/>
          </a:prstGeom>
          <a:noFill/>
        </p:spPr>
      </p:pic>
      <p:sp>
        <p:nvSpPr>
          <p:cNvPr id="21" name="TextBox 20">
            <a:hlinkClick r:id="rId5" action="ppaction://hlinksldjump"/>
          </p:cNvPr>
          <p:cNvSpPr txBox="1"/>
          <p:nvPr/>
        </p:nvSpPr>
        <p:spPr>
          <a:xfrm>
            <a:off x="1372902" y="6035316"/>
            <a:ext cx="67358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rtlCol="0">
            <a:spAutoFit/>
          </a:bodyPr>
          <a:lstStyle/>
          <a:p>
            <a:r>
              <a:rPr lang="sr-Cyrl-CS" b="1" i="1" u="sng" dirty="0" smtClean="0">
                <a:solidFill>
                  <a:schemeClr val="tx2">
                    <a:lumMod val="50000"/>
                  </a:schemeClr>
                </a:solidFill>
              </a:rPr>
              <a:t>Квиз</a:t>
            </a:r>
            <a:endParaRPr lang="en-US" b="1" i="1" u="sng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7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500"/>
                            </p:stCondLst>
                            <p:childTnLst>
                              <p:par>
                                <p:cTn id="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107504" y="879148"/>
            <a:ext cx="8015776" cy="4616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sr-Cyrl-CS" b="1" dirty="0" smtClean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КОЈЕ СИЈАЛИЦЕ ТРЕБА ДА КОРИСТИМО КАКО БИСМО БИЛИ ЕНЕРГЕТСКИ </a:t>
            </a:r>
          </a:p>
          <a:p>
            <a:pPr algn="ctr"/>
            <a:r>
              <a:rPr lang="sr-Cyrl-CS" b="1" dirty="0" smtClean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ЕФИКАСНИ ?</a:t>
            </a:r>
            <a:endParaRPr lang="en-US" dirty="0"/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539750" y="1557338"/>
            <a:ext cx="2447925" cy="5048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anchor="ctr"/>
          <a:lstStyle/>
          <a:p>
            <a:pPr algn="ctr"/>
            <a:r>
              <a:rPr lang="sr-Cyrl-CS" b="1">
                <a:solidFill>
                  <a:srgbClr val="660033"/>
                </a:solidFill>
              </a:rPr>
              <a:t>ОДГОВОР</a:t>
            </a:r>
            <a:endParaRPr lang="en-US" b="1">
              <a:solidFill>
                <a:srgbClr val="660033"/>
              </a:solidFill>
            </a:endParaRP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14282" y="142852"/>
            <a:ext cx="28823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r-Cyrl-CS" b="1" dirty="0" smtClean="0">
                <a:solidFill>
                  <a:srgbClr val="660033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50000" endA="300" endPos="50000" dist="60007" dir="5400000" sy="-100000" algn="bl" rotWithShape="0"/>
                </a:effectLst>
              </a:rPr>
              <a:t>ЕНЕРГЕТСКА ЕФИКАСНОСТ</a:t>
            </a:r>
            <a:endParaRPr lang="en-US" b="1" dirty="0">
              <a:solidFill>
                <a:srgbClr val="660033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5" name="Oval 11"/>
          <p:cNvSpPr>
            <a:spLocks noChangeArrowheads="1"/>
          </p:cNvSpPr>
          <p:nvPr/>
        </p:nvSpPr>
        <p:spPr bwMode="auto">
          <a:xfrm>
            <a:off x="8001024" y="214290"/>
            <a:ext cx="647700" cy="647700"/>
          </a:xfrm>
          <a:prstGeom prst="ellipse">
            <a:avLst/>
          </a:prstGeom>
          <a:ln>
            <a:noFill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sr-Cyrl-CS"/>
              <a:t>10</a:t>
            </a:r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8001024" y="214290"/>
            <a:ext cx="647700" cy="647700"/>
          </a:xfrm>
          <a:prstGeom prst="ellipse">
            <a:avLst/>
          </a:prstGeom>
          <a:ln>
            <a:noFill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sr-Cyrl-CS"/>
              <a:t>9</a:t>
            </a:r>
            <a:endParaRPr lang="en-US"/>
          </a:p>
        </p:txBody>
      </p:sp>
      <p:sp>
        <p:nvSpPr>
          <p:cNvPr id="7" name="Oval 13"/>
          <p:cNvSpPr>
            <a:spLocks noChangeArrowheads="1"/>
          </p:cNvSpPr>
          <p:nvPr/>
        </p:nvSpPr>
        <p:spPr bwMode="auto">
          <a:xfrm>
            <a:off x="8001024" y="214290"/>
            <a:ext cx="647700" cy="647700"/>
          </a:xfrm>
          <a:prstGeom prst="ellipse">
            <a:avLst/>
          </a:prstGeom>
          <a:ln>
            <a:noFill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sr-Cyrl-CS"/>
              <a:t>8</a:t>
            </a:r>
            <a:endParaRPr lang="en-US"/>
          </a:p>
        </p:txBody>
      </p:sp>
      <p:sp>
        <p:nvSpPr>
          <p:cNvPr id="8" name="Oval 17"/>
          <p:cNvSpPr>
            <a:spLocks noChangeArrowheads="1"/>
          </p:cNvSpPr>
          <p:nvPr/>
        </p:nvSpPr>
        <p:spPr bwMode="auto">
          <a:xfrm>
            <a:off x="8001024" y="214290"/>
            <a:ext cx="647700" cy="647700"/>
          </a:xfrm>
          <a:prstGeom prst="ellipse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sr-Cyrl-CS"/>
              <a:t>7</a:t>
            </a:r>
            <a:endParaRPr lang="en-US"/>
          </a:p>
        </p:txBody>
      </p:sp>
      <p:sp>
        <p:nvSpPr>
          <p:cNvPr id="9" name="Oval 18"/>
          <p:cNvSpPr>
            <a:spLocks noChangeArrowheads="1"/>
          </p:cNvSpPr>
          <p:nvPr/>
        </p:nvSpPr>
        <p:spPr bwMode="auto">
          <a:xfrm>
            <a:off x="8001024" y="214290"/>
            <a:ext cx="647700" cy="647700"/>
          </a:xfrm>
          <a:prstGeom prst="ellipse">
            <a:avLst/>
          </a:prstGeom>
          <a:ln>
            <a:noFill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sr-Cyrl-CS"/>
              <a:t>6</a:t>
            </a:r>
            <a:endParaRPr lang="en-US"/>
          </a:p>
        </p:txBody>
      </p:sp>
      <p:sp>
        <p:nvSpPr>
          <p:cNvPr id="10" name="Oval 19"/>
          <p:cNvSpPr>
            <a:spLocks noChangeArrowheads="1"/>
          </p:cNvSpPr>
          <p:nvPr/>
        </p:nvSpPr>
        <p:spPr bwMode="auto">
          <a:xfrm>
            <a:off x="8001024" y="214290"/>
            <a:ext cx="647700" cy="647700"/>
          </a:xfrm>
          <a:prstGeom prst="ellipse">
            <a:avLst/>
          </a:prstGeom>
          <a:ln>
            <a:noFill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sr-Cyrl-CS"/>
              <a:t>5</a:t>
            </a:r>
            <a:endParaRPr lang="en-US"/>
          </a:p>
        </p:txBody>
      </p:sp>
      <p:sp>
        <p:nvSpPr>
          <p:cNvPr id="11" name="Oval 20"/>
          <p:cNvSpPr>
            <a:spLocks noChangeArrowheads="1"/>
          </p:cNvSpPr>
          <p:nvPr/>
        </p:nvSpPr>
        <p:spPr bwMode="auto">
          <a:xfrm>
            <a:off x="8001024" y="214290"/>
            <a:ext cx="647700" cy="647700"/>
          </a:xfrm>
          <a:prstGeom prst="ellipse">
            <a:avLst/>
          </a:prstGeom>
          <a:ln>
            <a:noFill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sr-Cyrl-CS"/>
              <a:t>4</a:t>
            </a:r>
            <a:endParaRPr lang="en-US"/>
          </a:p>
        </p:txBody>
      </p:sp>
      <p:sp>
        <p:nvSpPr>
          <p:cNvPr id="12" name="Oval 21"/>
          <p:cNvSpPr>
            <a:spLocks noChangeArrowheads="1"/>
          </p:cNvSpPr>
          <p:nvPr/>
        </p:nvSpPr>
        <p:spPr bwMode="auto">
          <a:xfrm>
            <a:off x="8001024" y="214290"/>
            <a:ext cx="647700" cy="647700"/>
          </a:xfrm>
          <a:prstGeom prst="ellipse">
            <a:avLst/>
          </a:prstGeom>
          <a:ln>
            <a:noFill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sr-Cyrl-CS" dirty="0"/>
              <a:t>3</a:t>
            </a:r>
            <a:endParaRPr lang="en-US" dirty="0"/>
          </a:p>
        </p:txBody>
      </p:sp>
      <p:sp>
        <p:nvSpPr>
          <p:cNvPr id="13" name="Oval 22"/>
          <p:cNvSpPr>
            <a:spLocks noChangeArrowheads="1"/>
          </p:cNvSpPr>
          <p:nvPr/>
        </p:nvSpPr>
        <p:spPr bwMode="auto">
          <a:xfrm>
            <a:off x="8001024" y="214290"/>
            <a:ext cx="647700" cy="647700"/>
          </a:xfrm>
          <a:prstGeom prst="ellipse">
            <a:avLst/>
          </a:prstGeom>
          <a:ln>
            <a:noFill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sr-Cyrl-CS"/>
              <a:t>2</a:t>
            </a:r>
            <a:endParaRPr lang="en-US"/>
          </a:p>
        </p:txBody>
      </p:sp>
      <p:sp>
        <p:nvSpPr>
          <p:cNvPr id="14" name="Oval 23"/>
          <p:cNvSpPr>
            <a:spLocks noChangeArrowheads="1"/>
          </p:cNvSpPr>
          <p:nvPr/>
        </p:nvSpPr>
        <p:spPr bwMode="auto">
          <a:xfrm>
            <a:off x="8001024" y="214290"/>
            <a:ext cx="647700" cy="647700"/>
          </a:xfrm>
          <a:prstGeom prst="ellipse">
            <a:avLst/>
          </a:prstGeom>
          <a:ln>
            <a:noFill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sr-Cyrl-CS" dirty="0"/>
              <a:t>1</a:t>
            </a:r>
            <a:endParaRPr lang="en-US" dirty="0"/>
          </a:p>
        </p:txBody>
      </p:sp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6929454" y="357166"/>
            <a:ext cx="912813" cy="3667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sr-Cyrl-CS" b="1" dirty="0">
                <a:solidFill>
                  <a:srgbClr val="660033"/>
                </a:solidFill>
              </a:rPr>
              <a:t>Време</a:t>
            </a:r>
            <a:endParaRPr lang="en-US" b="1" dirty="0">
              <a:solidFill>
                <a:srgbClr val="660033"/>
              </a:solidFill>
            </a:endParaRPr>
          </a:p>
        </p:txBody>
      </p:sp>
      <p:sp>
        <p:nvSpPr>
          <p:cNvPr id="16" name="AutoShape 26"/>
          <p:cNvSpPr>
            <a:spLocks noChangeArrowheads="1"/>
          </p:cNvSpPr>
          <p:nvPr/>
        </p:nvSpPr>
        <p:spPr bwMode="auto">
          <a:xfrm>
            <a:off x="6429388" y="1714488"/>
            <a:ext cx="1693892" cy="588951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anchor="ctr"/>
          <a:lstStyle/>
          <a:p>
            <a:pPr algn="ctr"/>
            <a:r>
              <a:rPr lang="sr-Cyrl-CS" b="1" dirty="0">
                <a:solidFill>
                  <a:srgbClr val="660033"/>
                </a:solidFill>
              </a:rPr>
              <a:t>Ваше време је </a:t>
            </a:r>
          </a:p>
          <a:p>
            <a:pPr algn="ctr"/>
            <a:r>
              <a:rPr lang="sr-Cyrl-CS" b="1" dirty="0">
                <a:solidFill>
                  <a:srgbClr val="660033"/>
                </a:solidFill>
              </a:rPr>
              <a:t>истекло</a:t>
            </a:r>
            <a:endParaRPr lang="en-US" b="1" dirty="0">
              <a:solidFill>
                <a:srgbClr val="660033"/>
              </a:solidFill>
            </a:endParaRPr>
          </a:p>
        </p:txBody>
      </p:sp>
      <p:sp>
        <p:nvSpPr>
          <p:cNvPr id="17" name="AutoShape 28"/>
          <p:cNvSpPr>
            <a:spLocks noChangeArrowheads="1"/>
          </p:cNvSpPr>
          <p:nvPr/>
        </p:nvSpPr>
        <p:spPr bwMode="auto">
          <a:xfrm>
            <a:off x="1988170" y="3288278"/>
            <a:ext cx="6336704" cy="1584176"/>
          </a:xfrm>
          <a:prstGeom prst="foldedCorner">
            <a:avLst>
              <a:gd name="adj" fmla="val 12500"/>
            </a:avLst>
          </a:prstGeom>
          <a:ln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342900" indent="-342900" algn="ctr">
              <a:spcBef>
                <a:spcPct val="20000"/>
              </a:spcBef>
              <a:buFontTx/>
              <a:buChar char="-"/>
            </a:pPr>
            <a:r>
              <a:rPr lang="sr-Cyrl-CS" sz="2000" b="1" i="1" kern="800" dirty="0" smtClean="0">
                <a:solidFill>
                  <a:schemeClr val="bg2">
                    <a:lumMod val="10000"/>
                  </a:schemeClr>
                </a:solidFill>
              </a:rPr>
              <a:t>КАКО БИСМО ПОСТИГЛИ ЕНЕРГЕТСКУ ЕФИКАСНОСТ</a:t>
            </a:r>
          </a:p>
          <a:p>
            <a:pPr algn="ctr">
              <a:spcBef>
                <a:spcPct val="20000"/>
              </a:spcBef>
            </a:pPr>
            <a:r>
              <a:rPr lang="sr-Cyrl-CS" sz="2000" b="1" i="1" kern="800" dirty="0" smtClean="0">
                <a:solidFill>
                  <a:schemeClr val="bg2">
                    <a:lumMod val="10000"/>
                  </a:schemeClr>
                </a:solidFill>
              </a:rPr>
              <a:t>ТРЕБА ДА КОРИСТИМО, УМЕСТО СИЈАЛИЦА СА </a:t>
            </a:r>
          </a:p>
          <a:p>
            <a:pPr algn="ctr">
              <a:spcBef>
                <a:spcPct val="20000"/>
              </a:spcBef>
            </a:pPr>
            <a:r>
              <a:rPr lang="sr-Cyrl-CS" sz="2000" b="1" i="1" kern="800" dirty="0" smtClean="0">
                <a:solidFill>
                  <a:schemeClr val="bg2">
                    <a:lumMod val="10000"/>
                  </a:schemeClr>
                </a:solidFill>
              </a:rPr>
              <a:t>УЖАРЕНИМ ВЛАКНОМ, ШТЕДЉИВЕ СИЈАЛИЦЕ </a:t>
            </a:r>
            <a:endParaRPr lang="sr-Cyrl-CS" sz="2000" b="1" i="1" kern="8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>
              <a:spcBef>
                <a:spcPct val="20000"/>
              </a:spcBef>
            </a:pPr>
            <a:endParaRPr lang="en-US" sz="20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9" name="TextBox 18">
            <a:hlinkClick r:id="rId5" action="ppaction://hlinksldjump"/>
          </p:cNvPr>
          <p:cNvSpPr txBox="1"/>
          <p:nvPr/>
        </p:nvSpPr>
        <p:spPr>
          <a:xfrm>
            <a:off x="1372902" y="6035316"/>
            <a:ext cx="67358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rtlCol="0">
            <a:spAutoFit/>
          </a:bodyPr>
          <a:lstStyle/>
          <a:p>
            <a:r>
              <a:rPr lang="sr-Cyrl-CS" b="1" i="1" u="sng" dirty="0" smtClean="0">
                <a:solidFill>
                  <a:schemeClr val="tx2">
                    <a:lumMod val="50000"/>
                  </a:schemeClr>
                </a:solidFill>
              </a:rPr>
              <a:t>Квиз</a:t>
            </a:r>
            <a:endParaRPr lang="en-US" b="1" i="1" u="sng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" name="Picture 8" descr="http://t0.gstatic.com/images?q=tbn:ANd9GcSmmhFYl506LsgA0Ni5Gfdy77EPQekKacyWlmio1pzzVYS9J_R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488" y="4583834"/>
            <a:ext cx="1770637" cy="160557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t3.gstatic.com/images?q=tbn:ANd9GcSInWtLfAPKJjr71sFY1xwTdZs70ZRhfxPRHNhfLpWWkChf7uVx7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941168"/>
            <a:ext cx="1682695" cy="168269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t0.gstatic.com/images?q=tbn:ANd9GcRX5UVWsDiz8sEvVTCuCyhU1EcTLyweFxXeR3jaKs_SgP0C6YO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8" y="4125035"/>
            <a:ext cx="1868833" cy="149483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://t0.gstatic.com/images?q=tbn:ANd9GcR3_6ozsGmGPfSHcX3p6tUJ7--QMXzuk0KRB0AHmuxj2ISF-EIkNQ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193" y="-134851"/>
            <a:ext cx="3384377" cy="338437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80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5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107504" y="879148"/>
            <a:ext cx="8015776" cy="3603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-1692696" y="861990"/>
            <a:ext cx="100175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sr-Cyrl-CS" b="1" dirty="0" smtClean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КОЈИ УРЕЂАЈИ СУ ЕНЕРГЕТСКИ ЕФИКАСНИ? </a:t>
            </a:r>
            <a:endParaRPr lang="en-US" b="1" dirty="0">
              <a:solidFill>
                <a:schemeClr val="tx2">
                  <a:lumMod val="7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539750" y="1557338"/>
            <a:ext cx="2447925" cy="5048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anchor="ctr"/>
          <a:lstStyle/>
          <a:p>
            <a:pPr algn="ctr"/>
            <a:r>
              <a:rPr lang="sr-Cyrl-CS" b="1">
                <a:solidFill>
                  <a:srgbClr val="660033"/>
                </a:solidFill>
              </a:rPr>
              <a:t>ОДГОВОР</a:t>
            </a:r>
            <a:endParaRPr lang="en-US" b="1">
              <a:solidFill>
                <a:srgbClr val="660033"/>
              </a:solidFill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14282" y="142852"/>
            <a:ext cx="28823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r-Cyrl-CS" b="1" dirty="0" smtClean="0">
                <a:solidFill>
                  <a:srgbClr val="660033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50000" endA="300" endPos="50000" dist="60007" dir="5400000" sy="-100000" algn="bl" rotWithShape="0"/>
                </a:effectLst>
              </a:rPr>
              <a:t>ЕНЕРГЕТСКА ЕФИКАСНОСТ</a:t>
            </a:r>
            <a:endParaRPr lang="en-US" b="1" dirty="0">
              <a:solidFill>
                <a:srgbClr val="660033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6" name="Oval 11"/>
          <p:cNvSpPr>
            <a:spLocks noChangeArrowheads="1"/>
          </p:cNvSpPr>
          <p:nvPr/>
        </p:nvSpPr>
        <p:spPr bwMode="auto">
          <a:xfrm>
            <a:off x="8001024" y="214290"/>
            <a:ext cx="647700" cy="647700"/>
          </a:xfrm>
          <a:prstGeom prst="ellipse">
            <a:avLst/>
          </a:prstGeom>
          <a:ln>
            <a:noFill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sr-Cyrl-CS"/>
              <a:t>10</a:t>
            </a:r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8001024" y="214290"/>
            <a:ext cx="647700" cy="647700"/>
          </a:xfrm>
          <a:prstGeom prst="ellipse">
            <a:avLst/>
          </a:prstGeom>
          <a:ln>
            <a:noFill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sr-Cyrl-CS"/>
              <a:t>9</a:t>
            </a:r>
            <a:endParaRPr lang="en-US"/>
          </a:p>
        </p:txBody>
      </p:sp>
      <p:sp>
        <p:nvSpPr>
          <p:cNvPr id="8" name="Oval 13"/>
          <p:cNvSpPr>
            <a:spLocks noChangeArrowheads="1"/>
          </p:cNvSpPr>
          <p:nvPr/>
        </p:nvSpPr>
        <p:spPr bwMode="auto">
          <a:xfrm>
            <a:off x="8001024" y="214290"/>
            <a:ext cx="647700" cy="647700"/>
          </a:xfrm>
          <a:prstGeom prst="ellipse">
            <a:avLst/>
          </a:prstGeom>
          <a:ln>
            <a:noFill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sr-Cyrl-CS"/>
              <a:t>8</a:t>
            </a:r>
            <a:endParaRPr lang="en-US"/>
          </a:p>
        </p:txBody>
      </p:sp>
      <p:sp>
        <p:nvSpPr>
          <p:cNvPr id="9" name="Oval 17"/>
          <p:cNvSpPr>
            <a:spLocks noChangeArrowheads="1"/>
          </p:cNvSpPr>
          <p:nvPr/>
        </p:nvSpPr>
        <p:spPr bwMode="auto">
          <a:xfrm>
            <a:off x="8001024" y="214290"/>
            <a:ext cx="647700" cy="647700"/>
          </a:xfrm>
          <a:prstGeom prst="ellipse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sr-Cyrl-CS"/>
              <a:t>7</a:t>
            </a:r>
            <a:endParaRPr lang="en-US"/>
          </a:p>
        </p:txBody>
      </p:sp>
      <p:sp>
        <p:nvSpPr>
          <p:cNvPr id="10" name="Oval 18"/>
          <p:cNvSpPr>
            <a:spLocks noChangeArrowheads="1"/>
          </p:cNvSpPr>
          <p:nvPr/>
        </p:nvSpPr>
        <p:spPr bwMode="auto">
          <a:xfrm>
            <a:off x="8001024" y="214290"/>
            <a:ext cx="647700" cy="647700"/>
          </a:xfrm>
          <a:prstGeom prst="ellipse">
            <a:avLst/>
          </a:prstGeom>
          <a:ln>
            <a:noFill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sr-Cyrl-CS"/>
              <a:t>6</a:t>
            </a:r>
            <a:endParaRPr lang="en-US"/>
          </a:p>
        </p:txBody>
      </p:sp>
      <p:sp>
        <p:nvSpPr>
          <p:cNvPr id="11" name="Oval 19"/>
          <p:cNvSpPr>
            <a:spLocks noChangeArrowheads="1"/>
          </p:cNvSpPr>
          <p:nvPr/>
        </p:nvSpPr>
        <p:spPr bwMode="auto">
          <a:xfrm>
            <a:off x="8001024" y="214290"/>
            <a:ext cx="647700" cy="647700"/>
          </a:xfrm>
          <a:prstGeom prst="ellipse">
            <a:avLst/>
          </a:prstGeom>
          <a:ln>
            <a:noFill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sr-Cyrl-CS"/>
              <a:t>5</a:t>
            </a:r>
            <a:endParaRPr lang="en-US"/>
          </a:p>
        </p:txBody>
      </p:sp>
      <p:sp>
        <p:nvSpPr>
          <p:cNvPr id="12" name="Oval 20"/>
          <p:cNvSpPr>
            <a:spLocks noChangeArrowheads="1"/>
          </p:cNvSpPr>
          <p:nvPr/>
        </p:nvSpPr>
        <p:spPr bwMode="auto">
          <a:xfrm>
            <a:off x="8001024" y="214290"/>
            <a:ext cx="647700" cy="647700"/>
          </a:xfrm>
          <a:prstGeom prst="ellipse">
            <a:avLst/>
          </a:prstGeom>
          <a:ln>
            <a:noFill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sr-Cyrl-CS"/>
              <a:t>4</a:t>
            </a:r>
            <a:endParaRPr lang="en-US"/>
          </a:p>
        </p:txBody>
      </p:sp>
      <p:sp>
        <p:nvSpPr>
          <p:cNvPr id="13" name="Oval 21"/>
          <p:cNvSpPr>
            <a:spLocks noChangeArrowheads="1"/>
          </p:cNvSpPr>
          <p:nvPr/>
        </p:nvSpPr>
        <p:spPr bwMode="auto">
          <a:xfrm>
            <a:off x="8001024" y="214290"/>
            <a:ext cx="647700" cy="647700"/>
          </a:xfrm>
          <a:prstGeom prst="ellipse">
            <a:avLst/>
          </a:prstGeom>
          <a:ln>
            <a:noFill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sr-Cyrl-CS" dirty="0"/>
              <a:t>3</a:t>
            </a:r>
            <a:endParaRPr lang="en-US" dirty="0"/>
          </a:p>
        </p:txBody>
      </p:sp>
      <p:sp>
        <p:nvSpPr>
          <p:cNvPr id="14" name="Oval 22"/>
          <p:cNvSpPr>
            <a:spLocks noChangeArrowheads="1"/>
          </p:cNvSpPr>
          <p:nvPr/>
        </p:nvSpPr>
        <p:spPr bwMode="auto">
          <a:xfrm>
            <a:off x="8001024" y="214290"/>
            <a:ext cx="647700" cy="647700"/>
          </a:xfrm>
          <a:prstGeom prst="ellipse">
            <a:avLst/>
          </a:prstGeom>
          <a:ln>
            <a:noFill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sr-Cyrl-CS"/>
              <a:t>2</a:t>
            </a:r>
            <a:endParaRPr lang="en-US"/>
          </a:p>
        </p:txBody>
      </p:sp>
      <p:sp>
        <p:nvSpPr>
          <p:cNvPr id="15" name="Oval 23"/>
          <p:cNvSpPr>
            <a:spLocks noChangeArrowheads="1"/>
          </p:cNvSpPr>
          <p:nvPr/>
        </p:nvSpPr>
        <p:spPr bwMode="auto">
          <a:xfrm>
            <a:off x="8001024" y="214290"/>
            <a:ext cx="647700" cy="647700"/>
          </a:xfrm>
          <a:prstGeom prst="ellipse">
            <a:avLst/>
          </a:prstGeom>
          <a:ln>
            <a:noFill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sr-Cyrl-CS" dirty="0"/>
              <a:t>1</a:t>
            </a:r>
            <a:endParaRPr lang="en-US" dirty="0"/>
          </a:p>
        </p:txBody>
      </p:sp>
      <p:sp>
        <p:nvSpPr>
          <p:cNvPr id="16" name="Text Box 24"/>
          <p:cNvSpPr txBox="1">
            <a:spLocks noChangeArrowheads="1"/>
          </p:cNvSpPr>
          <p:nvPr/>
        </p:nvSpPr>
        <p:spPr bwMode="auto">
          <a:xfrm>
            <a:off x="6929454" y="357166"/>
            <a:ext cx="912813" cy="3667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sr-Cyrl-CS" b="1" dirty="0">
                <a:solidFill>
                  <a:srgbClr val="660033"/>
                </a:solidFill>
              </a:rPr>
              <a:t>Време</a:t>
            </a:r>
            <a:endParaRPr lang="en-US" b="1" dirty="0">
              <a:solidFill>
                <a:srgbClr val="660033"/>
              </a:solidFill>
            </a:endParaRPr>
          </a:p>
        </p:txBody>
      </p:sp>
      <p:sp>
        <p:nvSpPr>
          <p:cNvPr id="17" name="AutoShape 26"/>
          <p:cNvSpPr>
            <a:spLocks noChangeArrowheads="1"/>
          </p:cNvSpPr>
          <p:nvPr/>
        </p:nvSpPr>
        <p:spPr bwMode="auto">
          <a:xfrm>
            <a:off x="6429388" y="1714488"/>
            <a:ext cx="1693892" cy="588951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anchor="ctr"/>
          <a:lstStyle/>
          <a:p>
            <a:pPr algn="ctr"/>
            <a:r>
              <a:rPr lang="sr-Cyrl-CS" b="1" dirty="0">
                <a:solidFill>
                  <a:srgbClr val="660033"/>
                </a:solidFill>
              </a:rPr>
              <a:t>Ваше време је </a:t>
            </a:r>
          </a:p>
          <a:p>
            <a:pPr algn="ctr"/>
            <a:r>
              <a:rPr lang="sr-Cyrl-CS" b="1" dirty="0">
                <a:solidFill>
                  <a:srgbClr val="660033"/>
                </a:solidFill>
              </a:rPr>
              <a:t>истекло</a:t>
            </a:r>
            <a:endParaRPr lang="en-US" b="1" dirty="0">
              <a:solidFill>
                <a:srgbClr val="660033"/>
              </a:solidFill>
            </a:endParaRPr>
          </a:p>
        </p:txBody>
      </p:sp>
      <p:sp>
        <p:nvSpPr>
          <p:cNvPr id="18" name="AutoShape 28"/>
          <p:cNvSpPr>
            <a:spLocks noChangeArrowheads="1"/>
          </p:cNvSpPr>
          <p:nvPr/>
        </p:nvSpPr>
        <p:spPr bwMode="auto">
          <a:xfrm>
            <a:off x="1328710" y="2636913"/>
            <a:ext cx="6996164" cy="1296144"/>
          </a:xfrm>
          <a:prstGeom prst="foldedCorner">
            <a:avLst>
              <a:gd name="adj" fmla="val 12500"/>
            </a:avLst>
          </a:prstGeom>
          <a:ln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342900" indent="-342900" algn="ctr">
              <a:spcBef>
                <a:spcPct val="20000"/>
              </a:spcBef>
              <a:buFontTx/>
              <a:buChar char="-"/>
            </a:pPr>
            <a:r>
              <a:rPr lang="sr-Cyrl-CS" sz="2000" b="1" i="1" kern="800" dirty="0" smtClean="0">
                <a:solidFill>
                  <a:schemeClr val="bg2">
                    <a:lumMod val="10000"/>
                  </a:schemeClr>
                </a:solidFill>
              </a:rPr>
              <a:t>КАДА КУПУЈЕМО УРЕЂАЈЕ ТРЕБА ДА ОБРАТИМО ПАЖЊУ ДА </a:t>
            </a:r>
          </a:p>
          <a:p>
            <a:pPr algn="ctr">
              <a:spcBef>
                <a:spcPct val="20000"/>
              </a:spcBef>
            </a:pPr>
            <a:r>
              <a:rPr lang="sr-Cyrl-CS" sz="2000" b="1" i="1" kern="800" dirty="0" smtClean="0">
                <a:solidFill>
                  <a:schemeClr val="bg2">
                    <a:lumMod val="10000"/>
                  </a:schemeClr>
                </a:solidFill>
              </a:rPr>
              <a:t>НАЈВЕЋУ ЕНЕРГЕТСКУ ЕФИКАСНОСТ ИМАЈУ УРЕЂАЈИ У   </a:t>
            </a:r>
          </a:p>
          <a:p>
            <a:pPr algn="ctr">
              <a:spcBef>
                <a:spcPct val="20000"/>
              </a:spcBef>
            </a:pPr>
            <a:r>
              <a:rPr lang="sr-Cyrl-CS" sz="2000" b="1" i="1" kern="800" dirty="0" smtClean="0">
                <a:solidFill>
                  <a:schemeClr val="bg2">
                    <a:lumMod val="10000"/>
                  </a:schemeClr>
                </a:solidFill>
              </a:rPr>
              <a:t>„А</a:t>
            </a:r>
            <a:r>
              <a:rPr lang="sr-Cyrl-CS" sz="2000" b="1" i="1" kern="800" dirty="0">
                <a:solidFill>
                  <a:schemeClr val="bg2">
                    <a:lumMod val="10000"/>
                  </a:schemeClr>
                </a:solidFill>
              </a:rPr>
              <a:t>”</a:t>
            </a:r>
            <a:r>
              <a:rPr lang="sr-Cyrl-CS" sz="2000" b="1" i="1" kern="800" dirty="0" smtClean="0">
                <a:solidFill>
                  <a:schemeClr val="bg2">
                    <a:lumMod val="10000"/>
                  </a:schemeClr>
                </a:solidFill>
              </a:rPr>
              <a:t>  КЛАСИ</a:t>
            </a:r>
            <a:endParaRPr lang="en-US" sz="20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1" name="TextBox 20">
            <a:hlinkClick r:id="rId4" action="ppaction://hlinksldjump"/>
          </p:cNvPr>
          <p:cNvSpPr txBox="1"/>
          <p:nvPr/>
        </p:nvSpPr>
        <p:spPr>
          <a:xfrm>
            <a:off x="1372902" y="6035316"/>
            <a:ext cx="67358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rtlCol="0">
            <a:spAutoFit/>
          </a:bodyPr>
          <a:lstStyle/>
          <a:p>
            <a:r>
              <a:rPr lang="sr-Cyrl-CS" b="1" i="1" u="sng" dirty="0" smtClean="0">
                <a:solidFill>
                  <a:schemeClr val="tx2">
                    <a:lumMod val="50000"/>
                  </a:schemeClr>
                </a:solidFill>
              </a:rPr>
              <a:t>Квиз</a:t>
            </a:r>
            <a:endParaRPr lang="en-US" b="1" i="1" u="sng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2" name="Picture 21" descr="http://t2.gstatic.com/images?q=tbn:ANd9GcSj9RHwJlOl4bXeQ2ArTuwR3FVhF8Ksj0-4x41r0-0XBj42l0gFa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233" y="3709014"/>
            <a:ext cx="2993491" cy="24900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://t0.gstatic.com/images?q=tbn:ANd9GcS5A3KfW8s0PZBe4NViKfjqwIjn8dbYuN4vJstUhFEN56PB0m4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289076"/>
            <a:ext cx="2682049" cy="20089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i.istockimg.com/file_thumbview_approve/7651615/2/stock-photo-7651615-question-mark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3933057"/>
            <a:ext cx="1872208" cy="187220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91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5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sr-Cyrl-CS" sz="4800" b="1" dirty="0" smtClean="0">
                <a:solidFill>
                  <a:srgbClr val="C00000"/>
                </a:solidFill>
              </a:rPr>
              <a:t>ПОЈАМ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3300"/>
                </a:solidFill>
              </a:rPr>
              <a:t>        Појам</a:t>
            </a:r>
            <a:r>
              <a:rPr lang="ru-RU" sz="2800" b="1" dirty="0">
                <a:solidFill>
                  <a:srgbClr val="003300"/>
                </a:solidFill>
              </a:rPr>
              <a:t> енергетска ефикасност се начешће сусреће у два могућа значења, од којих се једно односи на </a:t>
            </a:r>
            <a:r>
              <a:rPr lang="ru-RU" sz="2800" b="1" dirty="0">
                <a:solidFill>
                  <a:srgbClr val="003300"/>
                </a:solidFill>
                <a:hlinkClick r:id="rId3" tooltip="Уређај"/>
              </a:rPr>
              <a:t>уређаје</a:t>
            </a:r>
            <a:r>
              <a:rPr lang="ru-RU" sz="2800" b="1" dirty="0">
                <a:solidFill>
                  <a:srgbClr val="003300"/>
                </a:solidFill>
              </a:rPr>
              <a:t>, а друго на мере и понашања. </a:t>
            </a:r>
            <a:endParaRPr lang="en-US" sz="2800" b="1" dirty="0">
              <a:solidFill>
                <a:srgbClr val="003300"/>
              </a:solidFill>
            </a:endParaRPr>
          </a:p>
        </p:txBody>
      </p:sp>
      <p:pic>
        <p:nvPicPr>
          <p:cNvPr id="4" name="Picture 8" descr="http://t2.gstatic.com/images?q=tbn:ANd9GcTSN04lQDpdoIIHPFwGzH2Fz_pu5jP6DReYtrVVDHPowoEFWmxsI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52" y="4293096"/>
            <a:ext cx="2238375" cy="20383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31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107504" y="879148"/>
            <a:ext cx="8015776" cy="3603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-1692696" y="861990"/>
            <a:ext cx="100175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sr-Cyrl-CS" b="1" dirty="0" smtClean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                  КАКО МОЖЕМО ПОБОЉШАТИ ЕНЕРГЕТСКУ ЕФИКАСНОСТ СВОЈЕ КУЋЕ? </a:t>
            </a:r>
            <a:endParaRPr lang="en-US" b="1" dirty="0">
              <a:solidFill>
                <a:schemeClr val="tx2">
                  <a:lumMod val="7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539750" y="1557338"/>
            <a:ext cx="2447925" cy="5048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anchor="ctr"/>
          <a:lstStyle/>
          <a:p>
            <a:pPr algn="ctr"/>
            <a:r>
              <a:rPr lang="sr-Cyrl-CS" b="1">
                <a:solidFill>
                  <a:srgbClr val="660033"/>
                </a:solidFill>
              </a:rPr>
              <a:t>ОДГОВОР</a:t>
            </a:r>
            <a:endParaRPr lang="en-US" b="1">
              <a:solidFill>
                <a:srgbClr val="660033"/>
              </a:solidFill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14282" y="142852"/>
            <a:ext cx="28823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r-Cyrl-CS" b="1" dirty="0" smtClean="0">
                <a:solidFill>
                  <a:srgbClr val="660033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50000" endA="300" endPos="50000" dist="60007" dir="5400000" sy="-100000" algn="bl" rotWithShape="0"/>
                </a:effectLst>
              </a:rPr>
              <a:t>ЕНЕРГЕТСКА ЕФИКАСНОСТ</a:t>
            </a:r>
            <a:endParaRPr lang="en-US" b="1" dirty="0">
              <a:solidFill>
                <a:srgbClr val="660033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6" name="Oval 11"/>
          <p:cNvSpPr>
            <a:spLocks noChangeArrowheads="1"/>
          </p:cNvSpPr>
          <p:nvPr/>
        </p:nvSpPr>
        <p:spPr bwMode="auto">
          <a:xfrm>
            <a:off x="8001024" y="214290"/>
            <a:ext cx="647700" cy="647700"/>
          </a:xfrm>
          <a:prstGeom prst="ellipse">
            <a:avLst/>
          </a:prstGeom>
          <a:ln>
            <a:noFill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sr-Cyrl-CS"/>
              <a:t>10</a:t>
            </a:r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8001024" y="214290"/>
            <a:ext cx="647700" cy="647700"/>
          </a:xfrm>
          <a:prstGeom prst="ellipse">
            <a:avLst/>
          </a:prstGeom>
          <a:ln>
            <a:noFill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sr-Cyrl-CS"/>
              <a:t>9</a:t>
            </a:r>
            <a:endParaRPr lang="en-US"/>
          </a:p>
        </p:txBody>
      </p:sp>
      <p:sp>
        <p:nvSpPr>
          <p:cNvPr id="8" name="Oval 13"/>
          <p:cNvSpPr>
            <a:spLocks noChangeArrowheads="1"/>
          </p:cNvSpPr>
          <p:nvPr/>
        </p:nvSpPr>
        <p:spPr bwMode="auto">
          <a:xfrm>
            <a:off x="8001024" y="214290"/>
            <a:ext cx="647700" cy="647700"/>
          </a:xfrm>
          <a:prstGeom prst="ellipse">
            <a:avLst/>
          </a:prstGeom>
          <a:ln>
            <a:noFill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sr-Cyrl-CS"/>
              <a:t>8</a:t>
            </a:r>
            <a:endParaRPr lang="en-US"/>
          </a:p>
        </p:txBody>
      </p:sp>
      <p:sp>
        <p:nvSpPr>
          <p:cNvPr id="9" name="Oval 17"/>
          <p:cNvSpPr>
            <a:spLocks noChangeArrowheads="1"/>
          </p:cNvSpPr>
          <p:nvPr/>
        </p:nvSpPr>
        <p:spPr bwMode="auto">
          <a:xfrm>
            <a:off x="8001024" y="214290"/>
            <a:ext cx="647700" cy="647700"/>
          </a:xfrm>
          <a:prstGeom prst="ellipse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sr-Cyrl-CS"/>
              <a:t>7</a:t>
            </a:r>
            <a:endParaRPr lang="en-US"/>
          </a:p>
        </p:txBody>
      </p:sp>
      <p:sp>
        <p:nvSpPr>
          <p:cNvPr id="10" name="Oval 18"/>
          <p:cNvSpPr>
            <a:spLocks noChangeArrowheads="1"/>
          </p:cNvSpPr>
          <p:nvPr/>
        </p:nvSpPr>
        <p:spPr bwMode="auto">
          <a:xfrm>
            <a:off x="8001024" y="214290"/>
            <a:ext cx="647700" cy="647700"/>
          </a:xfrm>
          <a:prstGeom prst="ellipse">
            <a:avLst/>
          </a:prstGeom>
          <a:ln>
            <a:noFill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sr-Cyrl-CS"/>
              <a:t>6</a:t>
            </a:r>
            <a:endParaRPr lang="en-US"/>
          </a:p>
        </p:txBody>
      </p:sp>
      <p:sp>
        <p:nvSpPr>
          <p:cNvPr id="11" name="Oval 19"/>
          <p:cNvSpPr>
            <a:spLocks noChangeArrowheads="1"/>
          </p:cNvSpPr>
          <p:nvPr/>
        </p:nvSpPr>
        <p:spPr bwMode="auto">
          <a:xfrm>
            <a:off x="8001024" y="214290"/>
            <a:ext cx="647700" cy="647700"/>
          </a:xfrm>
          <a:prstGeom prst="ellipse">
            <a:avLst/>
          </a:prstGeom>
          <a:ln>
            <a:noFill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sr-Cyrl-CS"/>
              <a:t>5</a:t>
            </a:r>
            <a:endParaRPr lang="en-US"/>
          </a:p>
        </p:txBody>
      </p:sp>
      <p:sp>
        <p:nvSpPr>
          <p:cNvPr id="12" name="Oval 20"/>
          <p:cNvSpPr>
            <a:spLocks noChangeArrowheads="1"/>
          </p:cNvSpPr>
          <p:nvPr/>
        </p:nvSpPr>
        <p:spPr bwMode="auto">
          <a:xfrm>
            <a:off x="8001024" y="214290"/>
            <a:ext cx="647700" cy="647700"/>
          </a:xfrm>
          <a:prstGeom prst="ellipse">
            <a:avLst/>
          </a:prstGeom>
          <a:ln>
            <a:noFill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sr-Cyrl-CS"/>
              <a:t>4</a:t>
            </a:r>
            <a:endParaRPr lang="en-US"/>
          </a:p>
        </p:txBody>
      </p:sp>
      <p:sp>
        <p:nvSpPr>
          <p:cNvPr id="13" name="Oval 21"/>
          <p:cNvSpPr>
            <a:spLocks noChangeArrowheads="1"/>
          </p:cNvSpPr>
          <p:nvPr/>
        </p:nvSpPr>
        <p:spPr bwMode="auto">
          <a:xfrm>
            <a:off x="8001024" y="214290"/>
            <a:ext cx="647700" cy="647700"/>
          </a:xfrm>
          <a:prstGeom prst="ellipse">
            <a:avLst/>
          </a:prstGeom>
          <a:ln>
            <a:noFill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sr-Cyrl-CS" dirty="0"/>
              <a:t>3</a:t>
            </a:r>
            <a:endParaRPr lang="en-US" dirty="0"/>
          </a:p>
        </p:txBody>
      </p:sp>
      <p:sp>
        <p:nvSpPr>
          <p:cNvPr id="14" name="Oval 22"/>
          <p:cNvSpPr>
            <a:spLocks noChangeArrowheads="1"/>
          </p:cNvSpPr>
          <p:nvPr/>
        </p:nvSpPr>
        <p:spPr bwMode="auto">
          <a:xfrm>
            <a:off x="8001024" y="214290"/>
            <a:ext cx="647700" cy="647700"/>
          </a:xfrm>
          <a:prstGeom prst="ellipse">
            <a:avLst/>
          </a:prstGeom>
          <a:ln>
            <a:noFill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sr-Cyrl-CS"/>
              <a:t>2</a:t>
            </a:r>
            <a:endParaRPr lang="en-US"/>
          </a:p>
        </p:txBody>
      </p:sp>
      <p:sp>
        <p:nvSpPr>
          <p:cNvPr id="15" name="Oval 23"/>
          <p:cNvSpPr>
            <a:spLocks noChangeArrowheads="1"/>
          </p:cNvSpPr>
          <p:nvPr/>
        </p:nvSpPr>
        <p:spPr bwMode="auto">
          <a:xfrm>
            <a:off x="8001024" y="214290"/>
            <a:ext cx="647700" cy="647700"/>
          </a:xfrm>
          <a:prstGeom prst="ellipse">
            <a:avLst/>
          </a:prstGeom>
          <a:ln>
            <a:noFill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sr-Cyrl-CS" dirty="0"/>
              <a:t>1</a:t>
            </a:r>
            <a:endParaRPr lang="en-US" dirty="0"/>
          </a:p>
        </p:txBody>
      </p:sp>
      <p:sp>
        <p:nvSpPr>
          <p:cNvPr id="16" name="Text Box 24"/>
          <p:cNvSpPr txBox="1">
            <a:spLocks noChangeArrowheads="1"/>
          </p:cNvSpPr>
          <p:nvPr/>
        </p:nvSpPr>
        <p:spPr bwMode="auto">
          <a:xfrm>
            <a:off x="6929454" y="357166"/>
            <a:ext cx="912813" cy="3667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sr-Cyrl-CS" b="1" dirty="0">
                <a:solidFill>
                  <a:srgbClr val="660033"/>
                </a:solidFill>
              </a:rPr>
              <a:t>Време</a:t>
            </a:r>
            <a:endParaRPr lang="en-US" b="1" dirty="0">
              <a:solidFill>
                <a:srgbClr val="660033"/>
              </a:solidFill>
            </a:endParaRPr>
          </a:p>
        </p:txBody>
      </p:sp>
      <p:sp>
        <p:nvSpPr>
          <p:cNvPr id="17" name="AutoShape 26"/>
          <p:cNvSpPr>
            <a:spLocks noChangeArrowheads="1"/>
          </p:cNvSpPr>
          <p:nvPr/>
        </p:nvSpPr>
        <p:spPr bwMode="auto">
          <a:xfrm>
            <a:off x="6429388" y="1714488"/>
            <a:ext cx="1693892" cy="588951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anchor="ctr"/>
          <a:lstStyle/>
          <a:p>
            <a:pPr algn="ctr"/>
            <a:r>
              <a:rPr lang="sr-Cyrl-CS" b="1" dirty="0">
                <a:solidFill>
                  <a:srgbClr val="660033"/>
                </a:solidFill>
              </a:rPr>
              <a:t>Ваше време је </a:t>
            </a:r>
          </a:p>
          <a:p>
            <a:pPr algn="ctr"/>
            <a:r>
              <a:rPr lang="sr-Cyrl-CS" b="1" dirty="0">
                <a:solidFill>
                  <a:srgbClr val="660033"/>
                </a:solidFill>
              </a:rPr>
              <a:t>истекло</a:t>
            </a:r>
            <a:endParaRPr lang="en-US" b="1" dirty="0">
              <a:solidFill>
                <a:srgbClr val="660033"/>
              </a:solidFill>
            </a:endParaRPr>
          </a:p>
        </p:txBody>
      </p:sp>
      <p:sp>
        <p:nvSpPr>
          <p:cNvPr id="18" name="AutoShape 28"/>
          <p:cNvSpPr>
            <a:spLocks noChangeArrowheads="1"/>
          </p:cNvSpPr>
          <p:nvPr/>
        </p:nvSpPr>
        <p:spPr bwMode="auto">
          <a:xfrm>
            <a:off x="1328710" y="2636913"/>
            <a:ext cx="6996164" cy="1296144"/>
          </a:xfrm>
          <a:prstGeom prst="foldedCorner">
            <a:avLst>
              <a:gd name="adj" fmla="val 12500"/>
            </a:avLst>
          </a:prstGeom>
          <a:ln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342900" indent="-342900" algn="ctr">
              <a:spcBef>
                <a:spcPct val="20000"/>
              </a:spcBef>
              <a:buFontTx/>
              <a:buChar char="-"/>
            </a:pPr>
            <a:r>
              <a:rPr lang="sr-Cyrl-CS" sz="2000" b="1" i="1" kern="800" dirty="0" smtClean="0">
                <a:solidFill>
                  <a:schemeClr val="bg2">
                    <a:lumMod val="10000"/>
                  </a:schemeClr>
                </a:solidFill>
              </a:rPr>
              <a:t> СТАВЉАЊЕМ  ИЗОЛАЦИЈЕ ЗИДОВА</a:t>
            </a:r>
          </a:p>
          <a:p>
            <a:pPr marL="342900" indent="-342900" algn="ctr">
              <a:spcBef>
                <a:spcPct val="20000"/>
              </a:spcBef>
              <a:buFontTx/>
              <a:buChar char="-"/>
            </a:pPr>
            <a:r>
              <a:rPr lang="sr-Cyrl-CS" sz="2000" b="1" i="1" kern="800" dirty="0" smtClean="0">
                <a:solidFill>
                  <a:schemeClr val="bg2">
                    <a:lumMod val="10000"/>
                  </a:schemeClr>
                </a:solidFill>
              </a:rPr>
              <a:t>УГРАДЊОМ ПЛАСТИЧНЕ СТОЛАРИЈЕ</a:t>
            </a:r>
          </a:p>
          <a:p>
            <a:pPr marL="342900" indent="-342900" algn="ctr">
              <a:spcBef>
                <a:spcPct val="20000"/>
              </a:spcBef>
              <a:buFontTx/>
              <a:buChar char="-"/>
            </a:pPr>
            <a:r>
              <a:rPr lang="sr-Cyrl-CS" sz="2000" b="1" i="1" kern="800" dirty="0" smtClean="0">
                <a:solidFill>
                  <a:schemeClr val="bg2">
                    <a:lumMod val="10000"/>
                  </a:schemeClr>
                </a:solidFill>
              </a:rPr>
              <a:t>КОРИШЋЕЊЕМ ЕНЕРГИЈЕ ИЗ ОБНОВЉИВИХ ИЗВОРА</a:t>
            </a:r>
            <a:endParaRPr lang="en-US" sz="20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1" name="TextBox 20">
            <a:hlinkClick r:id="rId4" action="ppaction://hlinksldjump"/>
          </p:cNvPr>
          <p:cNvSpPr txBox="1"/>
          <p:nvPr/>
        </p:nvSpPr>
        <p:spPr>
          <a:xfrm>
            <a:off x="1372902" y="6035316"/>
            <a:ext cx="67358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rtlCol="0">
            <a:spAutoFit/>
          </a:bodyPr>
          <a:lstStyle/>
          <a:p>
            <a:r>
              <a:rPr lang="sr-Cyrl-CS" b="1" i="1" u="sng" dirty="0" smtClean="0">
                <a:solidFill>
                  <a:schemeClr val="tx2">
                    <a:lumMod val="50000"/>
                  </a:schemeClr>
                </a:solidFill>
              </a:rPr>
              <a:t>Квиз</a:t>
            </a:r>
            <a:endParaRPr lang="en-US" b="1" i="1" u="sng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0" name="Picture 2" descr="http://i.istockimg.com/file_thumbview_approve/7651615/2/stock-photo-7651615-question-mar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3933057"/>
            <a:ext cx="1872208" cy="187220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ttp://t2.gstatic.com/images?q=tbn:ANd9GcQP483f6hUPJ7coiE8B7vm9PWyooh7pPt0Afndtgt75ejIdsYODo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184" y="5112568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t0.gstatic.com/images?q=tbn:ANd9GcTvNr677vfny_BA9qGol1d44ZI4J_stZy9O1YEasVYsroWTbumQy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792" y="4632971"/>
            <a:ext cx="2286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57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5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6000"/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07504" y="879148"/>
            <a:ext cx="8015776" cy="3603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sr-Cyrl-C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КОЈЕ ОБНОВЉИВЕ ИЗВОРЕ ЕНЕРГИЈЕ ПОЗНАЈЕТЕ?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539750" y="1557338"/>
            <a:ext cx="2447925" cy="5048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anchor="ctr"/>
          <a:lstStyle/>
          <a:p>
            <a:pPr algn="ctr"/>
            <a:r>
              <a:rPr lang="sr-Cyrl-CS" b="1">
                <a:solidFill>
                  <a:srgbClr val="660033"/>
                </a:solidFill>
              </a:rPr>
              <a:t>ОДГОВОР</a:t>
            </a:r>
            <a:endParaRPr lang="en-US" b="1">
              <a:solidFill>
                <a:srgbClr val="660033"/>
              </a:solidFill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14282" y="142852"/>
            <a:ext cx="28823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r-Cyrl-CS" b="1" dirty="0" smtClean="0">
                <a:solidFill>
                  <a:srgbClr val="660033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50000" endA="300" endPos="50000" dist="60007" dir="5400000" sy="-100000" algn="bl" rotWithShape="0"/>
                </a:effectLst>
              </a:rPr>
              <a:t>ЕНЕРГЕТСКА ЕФИКАСНОСТ</a:t>
            </a:r>
            <a:endParaRPr lang="en-US" b="1" dirty="0">
              <a:solidFill>
                <a:srgbClr val="660033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8001024" y="214290"/>
            <a:ext cx="647700" cy="647700"/>
          </a:xfrm>
          <a:prstGeom prst="ellipse">
            <a:avLst/>
          </a:prstGeom>
          <a:ln>
            <a:noFill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sr-Cyrl-CS"/>
              <a:t>10</a:t>
            </a:r>
            <a:endParaRPr lang="en-US"/>
          </a:p>
        </p:txBody>
      </p: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8001024" y="214290"/>
            <a:ext cx="647700" cy="647700"/>
          </a:xfrm>
          <a:prstGeom prst="ellipse">
            <a:avLst/>
          </a:prstGeom>
          <a:ln>
            <a:noFill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sr-Cyrl-CS"/>
              <a:t>9</a:t>
            </a:r>
            <a:endParaRPr lang="en-US"/>
          </a:p>
        </p:txBody>
      </p:sp>
      <p:sp>
        <p:nvSpPr>
          <p:cNvPr id="9" name="Oval 13"/>
          <p:cNvSpPr>
            <a:spLocks noChangeArrowheads="1"/>
          </p:cNvSpPr>
          <p:nvPr/>
        </p:nvSpPr>
        <p:spPr bwMode="auto">
          <a:xfrm>
            <a:off x="8001024" y="214290"/>
            <a:ext cx="647700" cy="647700"/>
          </a:xfrm>
          <a:prstGeom prst="ellipse">
            <a:avLst/>
          </a:prstGeom>
          <a:ln>
            <a:noFill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sr-Cyrl-CS"/>
              <a:t>8</a:t>
            </a:r>
            <a:endParaRPr lang="en-US"/>
          </a:p>
        </p:txBody>
      </p:sp>
      <p:sp>
        <p:nvSpPr>
          <p:cNvPr id="10" name="Oval 17"/>
          <p:cNvSpPr>
            <a:spLocks noChangeArrowheads="1"/>
          </p:cNvSpPr>
          <p:nvPr/>
        </p:nvSpPr>
        <p:spPr bwMode="auto">
          <a:xfrm>
            <a:off x="8001024" y="214290"/>
            <a:ext cx="647700" cy="647700"/>
          </a:xfrm>
          <a:prstGeom prst="ellipse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sr-Cyrl-CS"/>
              <a:t>7</a:t>
            </a:r>
            <a:endParaRPr lang="en-US"/>
          </a:p>
        </p:txBody>
      </p:sp>
      <p:sp>
        <p:nvSpPr>
          <p:cNvPr id="11" name="Oval 18"/>
          <p:cNvSpPr>
            <a:spLocks noChangeArrowheads="1"/>
          </p:cNvSpPr>
          <p:nvPr/>
        </p:nvSpPr>
        <p:spPr bwMode="auto">
          <a:xfrm>
            <a:off x="8001024" y="214290"/>
            <a:ext cx="647700" cy="647700"/>
          </a:xfrm>
          <a:prstGeom prst="ellipse">
            <a:avLst/>
          </a:prstGeom>
          <a:ln>
            <a:noFill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sr-Cyrl-CS"/>
              <a:t>6</a:t>
            </a:r>
            <a:endParaRPr lang="en-US"/>
          </a:p>
        </p:txBody>
      </p:sp>
      <p:sp>
        <p:nvSpPr>
          <p:cNvPr id="12" name="Oval 19"/>
          <p:cNvSpPr>
            <a:spLocks noChangeArrowheads="1"/>
          </p:cNvSpPr>
          <p:nvPr/>
        </p:nvSpPr>
        <p:spPr bwMode="auto">
          <a:xfrm>
            <a:off x="8001024" y="214290"/>
            <a:ext cx="647700" cy="647700"/>
          </a:xfrm>
          <a:prstGeom prst="ellipse">
            <a:avLst/>
          </a:prstGeom>
          <a:ln>
            <a:noFill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sr-Cyrl-CS"/>
              <a:t>5</a:t>
            </a:r>
            <a:endParaRPr lang="en-US"/>
          </a:p>
        </p:txBody>
      </p:sp>
      <p:sp>
        <p:nvSpPr>
          <p:cNvPr id="13" name="Oval 20"/>
          <p:cNvSpPr>
            <a:spLocks noChangeArrowheads="1"/>
          </p:cNvSpPr>
          <p:nvPr/>
        </p:nvSpPr>
        <p:spPr bwMode="auto">
          <a:xfrm>
            <a:off x="8001024" y="214290"/>
            <a:ext cx="647700" cy="647700"/>
          </a:xfrm>
          <a:prstGeom prst="ellipse">
            <a:avLst/>
          </a:prstGeom>
          <a:ln>
            <a:noFill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sr-Cyrl-CS"/>
              <a:t>4</a:t>
            </a:r>
            <a:endParaRPr lang="en-US"/>
          </a:p>
        </p:txBody>
      </p:sp>
      <p:sp>
        <p:nvSpPr>
          <p:cNvPr id="14" name="Oval 21"/>
          <p:cNvSpPr>
            <a:spLocks noChangeArrowheads="1"/>
          </p:cNvSpPr>
          <p:nvPr/>
        </p:nvSpPr>
        <p:spPr bwMode="auto">
          <a:xfrm>
            <a:off x="8001024" y="214290"/>
            <a:ext cx="647700" cy="647700"/>
          </a:xfrm>
          <a:prstGeom prst="ellipse">
            <a:avLst/>
          </a:prstGeom>
          <a:ln>
            <a:noFill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sr-Cyrl-CS" dirty="0"/>
              <a:t>3</a:t>
            </a:r>
            <a:endParaRPr lang="en-US" dirty="0"/>
          </a:p>
        </p:txBody>
      </p:sp>
      <p:sp>
        <p:nvSpPr>
          <p:cNvPr id="15" name="Oval 22"/>
          <p:cNvSpPr>
            <a:spLocks noChangeArrowheads="1"/>
          </p:cNvSpPr>
          <p:nvPr/>
        </p:nvSpPr>
        <p:spPr bwMode="auto">
          <a:xfrm>
            <a:off x="8001024" y="214290"/>
            <a:ext cx="647700" cy="647700"/>
          </a:xfrm>
          <a:prstGeom prst="ellipse">
            <a:avLst/>
          </a:prstGeom>
          <a:ln>
            <a:noFill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sr-Cyrl-CS"/>
              <a:t>2</a:t>
            </a:r>
            <a:endParaRPr lang="en-US"/>
          </a:p>
        </p:txBody>
      </p:sp>
      <p:sp>
        <p:nvSpPr>
          <p:cNvPr id="16" name="Oval 23"/>
          <p:cNvSpPr>
            <a:spLocks noChangeArrowheads="1"/>
          </p:cNvSpPr>
          <p:nvPr/>
        </p:nvSpPr>
        <p:spPr bwMode="auto">
          <a:xfrm>
            <a:off x="8001024" y="214290"/>
            <a:ext cx="647700" cy="647700"/>
          </a:xfrm>
          <a:prstGeom prst="ellipse">
            <a:avLst/>
          </a:prstGeom>
          <a:ln>
            <a:noFill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sr-Cyrl-CS" dirty="0"/>
              <a:t>1</a:t>
            </a:r>
            <a:endParaRPr lang="en-US" dirty="0"/>
          </a:p>
        </p:txBody>
      </p: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6929454" y="357166"/>
            <a:ext cx="912813" cy="36671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sr-Cyrl-CS" b="1" dirty="0">
                <a:solidFill>
                  <a:srgbClr val="660033"/>
                </a:solidFill>
              </a:rPr>
              <a:t>Време</a:t>
            </a:r>
            <a:endParaRPr lang="en-US" b="1" dirty="0">
              <a:solidFill>
                <a:srgbClr val="660033"/>
              </a:solidFill>
            </a:endParaRPr>
          </a:p>
        </p:txBody>
      </p:sp>
      <p:sp>
        <p:nvSpPr>
          <p:cNvPr id="18" name="AutoShape 26"/>
          <p:cNvSpPr>
            <a:spLocks noChangeArrowheads="1"/>
          </p:cNvSpPr>
          <p:nvPr/>
        </p:nvSpPr>
        <p:spPr bwMode="auto">
          <a:xfrm>
            <a:off x="6429388" y="1714488"/>
            <a:ext cx="1693892" cy="588951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anchor="ctr"/>
          <a:lstStyle/>
          <a:p>
            <a:pPr algn="ctr"/>
            <a:r>
              <a:rPr lang="sr-Cyrl-CS" b="1" dirty="0">
                <a:solidFill>
                  <a:srgbClr val="660033"/>
                </a:solidFill>
              </a:rPr>
              <a:t>Ваше време је </a:t>
            </a:r>
          </a:p>
          <a:p>
            <a:pPr algn="ctr"/>
            <a:r>
              <a:rPr lang="sr-Cyrl-CS" b="1" dirty="0">
                <a:solidFill>
                  <a:srgbClr val="660033"/>
                </a:solidFill>
              </a:rPr>
              <a:t>истекло</a:t>
            </a:r>
            <a:endParaRPr lang="en-US" b="1" dirty="0">
              <a:solidFill>
                <a:srgbClr val="660033"/>
              </a:solidFill>
            </a:endParaRPr>
          </a:p>
        </p:txBody>
      </p:sp>
      <p:sp>
        <p:nvSpPr>
          <p:cNvPr id="19" name="AutoShape 28"/>
          <p:cNvSpPr>
            <a:spLocks noChangeArrowheads="1"/>
          </p:cNvSpPr>
          <p:nvPr/>
        </p:nvSpPr>
        <p:spPr bwMode="auto">
          <a:xfrm>
            <a:off x="1328710" y="2636912"/>
            <a:ext cx="6996164" cy="1728191"/>
          </a:xfrm>
          <a:prstGeom prst="foldedCorner">
            <a:avLst>
              <a:gd name="adj" fmla="val 12500"/>
            </a:avLst>
          </a:prstGeom>
          <a:ln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342900" indent="-342900" algn="ctr">
              <a:spcBef>
                <a:spcPct val="20000"/>
              </a:spcBef>
              <a:buFontTx/>
              <a:buChar char="-"/>
            </a:pPr>
            <a:r>
              <a:rPr lang="sr-Cyrl-CS" sz="2000" b="1" i="1" kern="800" dirty="0" smtClean="0">
                <a:solidFill>
                  <a:schemeClr val="bg2">
                    <a:lumMod val="10000"/>
                  </a:schemeClr>
                </a:solidFill>
              </a:rPr>
              <a:t> ЕНЕРГИЈА ВЕТРА</a:t>
            </a:r>
          </a:p>
          <a:p>
            <a:pPr marL="342900" indent="-342900" algn="ctr">
              <a:spcBef>
                <a:spcPct val="20000"/>
              </a:spcBef>
              <a:buFontTx/>
              <a:buChar char="-"/>
            </a:pPr>
            <a:r>
              <a:rPr lang="sr-Cyrl-CS" sz="2000" b="1" i="1" kern="800" dirty="0" smtClean="0">
                <a:solidFill>
                  <a:schemeClr val="bg2">
                    <a:lumMod val="10000"/>
                  </a:schemeClr>
                </a:solidFill>
              </a:rPr>
              <a:t>ЕНЕРГИЈА ВОДЕ</a:t>
            </a:r>
          </a:p>
          <a:p>
            <a:pPr marL="342900" indent="-342900" algn="ctr">
              <a:spcBef>
                <a:spcPct val="20000"/>
              </a:spcBef>
              <a:buFontTx/>
              <a:buChar char="-"/>
            </a:pPr>
            <a:r>
              <a:rPr lang="sr-Cyrl-CS" sz="2000" b="1" i="1" kern="800" dirty="0" smtClean="0">
                <a:solidFill>
                  <a:schemeClr val="bg2">
                    <a:lumMod val="10000"/>
                  </a:schemeClr>
                </a:solidFill>
              </a:rPr>
              <a:t>ТЕРМАЛНИ ИЗВОРИ</a:t>
            </a:r>
          </a:p>
          <a:p>
            <a:pPr marL="342900" indent="-342900" algn="ctr">
              <a:spcBef>
                <a:spcPct val="20000"/>
              </a:spcBef>
              <a:buFontTx/>
              <a:buChar char="-"/>
            </a:pPr>
            <a:r>
              <a:rPr lang="sr-Cyrl-CS" sz="2000" b="1" i="1" kern="800" dirty="0" smtClean="0">
                <a:solidFill>
                  <a:schemeClr val="bg2">
                    <a:lumMod val="10000"/>
                  </a:schemeClr>
                </a:solidFill>
              </a:rPr>
              <a:t>ЕНЕРГИЈА СУНЦА</a:t>
            </a:r>
            <a:endParaRPr lang="en-US" sz="20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0" name="TextBox 19">
            <a:hlinkClick r:id="rId5" action="ppaction://hlinksldjump"/>
          </p:cNvPr>
          <p:cNvSpPr txBox="1"/>
          <p:nvPr/>
        </p:nvSpPr>
        <p:spPr>
          <a:xfrm>
            <a:off x="1372902" y="6035316"/>
            <a:ext cx="673582" cy="369332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sr-Cyrl-CS" b="1" i="1" u="sng" dirty="0" smtClean="0">
                <a:solidFill>
                  <a:schemeClr val="tx2">
                    <a:lumMod val="50000"/>
                  </a:schemeClr>
                </a:solidFill>
              </a:rPr>
              <a:t>Квиз</a:t>
            </a:r>
            <a:endParaRPr lang="en-US" b="1" i="1" u="sng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1" name="Picture 2" descr="http://i.istockimg.com/file_thumbview_approve/7651615/2/stock-photo-7651615-question-mar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4163108"/>
            <a:ext cx="1872208" cy="187220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ttp://t2.gstatic.com/images?q=tbn:ANd9GcTx5rAe26d5589rTt5ohtiSULw_16Z3Os7kfmqE8nPMNUc6a0kHFQ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463" y="4665229"/>
            <a:ext cx="1873398" cy="217962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http://t0.gstatic.com/images?q=tbn:ANd9GcQgT41ysumYSf__GaGUvcliieG96BlJm8gseK8P4WNcdlNb7zj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50912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23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5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l="-35000" r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809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Cyrl-CS" b="1" dirty="0" smtClean="0">
                <a:solidFill>
                  <a:srgbClr val="C00000"/>
                </a:solidFill>
              </a:rPr>
              <a:t>УКЉУЧИ СЕ И ТИ -</a:t>
            </a:r>
            <a:br>
              <a:rPr lang="sr-Cyrl-CS" b="1" dirty="0" smtClean="0">
                <a:solidFill>
                  <a:srgbClr val="C00000"/>
                </a:solidFill>
              </a:rPr>
            </a:br>
            <a:r>
              <a:rPr lang="sr-Cyrl-CS" b="1" dirty="0" smtClean="0">
                <a:solidFill>
                  <a:srgbClr val="C00000"/>
                </a:solidFill>
              </a:rPr>
              <a:t>БУДИ ЕНЕРГЕТСКИ ЕФИКАСАН!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425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7544" y="836712"/>
            <a:ext cx="8229600" cy="4929411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       Под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енергетски ефикасним уређајем сматра се онај који има велики степен корисног дејства, тј. мале губитке приликом трансформације једног вида 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hlinkClick r:id="rId2" tooltip="Енергија"/>
              </a:rPr>
              <a:t>енергије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 у други. </a:t>
            </a:r>
            <a:endParaRPr lang="ru-RU" sz="2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    На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пример, „обична“ 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hlinkClick r:id="rId3" tooltip="Сијалица"/>
              </a:rPr>
              <a:t>сијалица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 велики део електричне енергије претвара у топлотну енергију,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  а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само мали у корисну светлосну енергију, и у том смислу она (сијалица) представља енергетски неефикасан уређај.</a:t>
            </a:r>
            <a:endParaRPr lang="en-US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809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2656" y="548680"/>
            <a:ext cx="6965245" cy="1202485"/>
          </a:xfrm>
        </p:spPr>
        <p:txBody>
          <a:bodyPr>
            <a:normAutofit/>
          </a:bodyPr>
          <a:lstStyle/>
          <a:p>
            <a:r>
              <a:rPr lang="sr-Cyrl-CS" sz="4800" b="1" dirty="0" smtClean="0">
                <a:solidFill>
                  <a:schemeClr val="tx2">
                    <a:lumMod val="50000"/>
                  </a:schemeClr>
                </a:solidFill>
              </a:rPr>
              <a:t>ГУБИТАК ЕНЕРГИЈЕ</a:t>
            </a:r>
            <a:endParaRPr lang="en-US" sz="4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513" y="1628800"/>
            <a:ext cx="4197533" cy="3933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47593" y="1640770"/>
            <a:ext cx="1300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CS" b="1" dirty="0" smtClean="0">
                <a:solidFill>
                  <a:schemeClr val="tx2">
                    <a:lumMod val="50000"/>
                  </a:schemeClr>
                </a:solidFill>
              </a:rPr>
              <a:t>42% ПРЕКО</a:t>
            </a:r>
          </a:p>
          <a:p>
            <a:pPr algn="ctr"/>
            <a:r>
              <a:rPr lang="sr-Cyrl-CS" b="1" dirty="0" smtClean="0">
                <a:solidFill>
                  <a:schemeClr val="tx2">
                    <a:lumMod val="50000"/>
                  </a:schemeClr>
                </a:solidFill>
              </a:rPr>
              <a:t>КРОВА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86160" y="2731376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b="1" dirty="0" smtClean="0">
                <a:solidFill>
                  <a:schemeClr val="tx2">
                    <a:lumMod val="50000"/>
                  </a:schemeClr>
                </a:solidFill>
              </a:rPr>
              <a:t>24% КРОЗ</a:t>
            </a:r>
          </a:p>
          <a:p>
            <a:pPr algn="ctr"/>
            <a:r>
              <a:rPr lang="sr-Cyrl-CS" b="1" dirty="0" smtClean="0">
                <a:solidFill>
                  <a:schemeClr val="tx2">
                    <a:lumMod val="50000"/>
                  </a:schemeClr>
                </a:solidFill>
              </a:rPr>
              <a:t>ЗИДОВЕ БЕЗ</a:t>
            </a:r>
          </a:p>
          <a:p>
            <a:pPr algn="ctr"/>
            <a:r>
              <a:rPr lang="sr-Cyrl-CS" b="1" dirty="0" smtClean="0">
                <a:solidFill>
                  <a:schemeClr val="tx2">
                    <a:lumMod val="50000"/>
                  </a:schemeClr>
                </a:solidFill>
              </a:rPr>
              <a:t>ИЗОЛАЦИЈЕ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3608" y="3962174"/>
            <a:ext cx="20614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CS" b="1" dirty="0" smtClean="0">
                <a:solidFill>
                  <a:schemeClr val="tx2">
                    <a:lumMod val="50000"/>
                  </a:schemeClr>
                </a:solidFill>
              </a:rPr>
              <a:t>12% КРОЗ ОБИЧНА</a:t>
            </a:r>
          </a:p>
          <a:p>
            <a:pPr algn="ctr"/>
            <a:r>
              <a:rPr lang="sr-Cyrl-CS" b="1" dirty="0" smtClean="0">
                <a:solidFill>
                  <a:schemeClr val="tx2">
                    <a:lumMod val="50000"/>
                  </a:schemeClr>
                </a:solidFill>
              </a:rPr>
              <a:t>СТАКЛА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17780" y="3140998"/>
            <a:ext cx="1313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CS" b="1" dirty="0">
                <a:solidFill>
                  <a:schemeClr val="tx2">
                    <a:lumMod val="50000"/>
                  </a:schemeClr>
                </a:solidFill>
              </a:rPr>
              <a:t>1</a:t>
            </a:r>
            <a:r>
              <a:rPr lang="sr-Cyrl-CS" b="1" dirty="0" smtClean="0">
                <a:solidFill>
                  <a:schemeClr val="tx2">
                    <a:lumMod val="50000"/>
                  </a:schemeClr>
                </a:solidFill>
              </a:rPr>
              <a:t>2% ОКО </a:t>
            </a:r>
          </a:p>
          <a:p>
            <a:pPr algn="ctr"/>
            <a:r>
              <a:rPr lang="sr-Cyrl-CS" b="1" dirty="0" smtClean="0">
                <a:solidFill>
                  <a:schemeClr val="tx2">
                    <a:lumMod val="50000"/>
                  </a:schemeClr>
                </a:solidFill>
              </a:rPr>
              <a:t>СТОЛАРИЈЕ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39752" y="4915500"/>
            <a:ext cx="1157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CS" b="1" dirty="0" smtClean="0">
                <a:solidFill>
                  <a:schemeClr val="tx2">
                    <a:lumMod val="50000"/>
                  </a:schemeClr>
                </a:solidFill>
              </a:rPr>
              <a:t>10% КРОЗ</a:t>
            </a:r>
          </a:p>
          <a:p>
            <a:pPr algn="ctr"/>
            <a:r>
              <a:rPr lang="sr-Cyrl-CS" b="1" dirty="0" smtClean="0">
                <a:solidFill>
                  <a:schemeClr val="tx2">
                    <a:lumMod val="50000"/>
                  </a:schemeClr>
                </a:solidFill>
              </a:rPr>
              <a:t>ПОД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97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2.gstatic.com/images?q=tbn:ANd9GcRqCM5bO9wzIZA3NGD4W7TYLp7j3RW1rnB5j8lSUAirBp8WHRCB5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9" y="4149080"/>
            <a:ext cx="4556622" cy="27089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4149080"/>
            <a:ext cx="6512511" cy="1143000"/>
          </a:xfrm>
        </p:spPr>
        <p:txBody>
          <a:bodyPr>
            <a:noAutofit/>
          </a:bodyPr>
          <a:lstStyle/>
          <a:p>
            <a:r>
              <a:rPr lang="sr-Cyrl-CS" sz="4800" b="1" dirty="0"/>
              <a:t>Мере енергетске ефикасности</a:t>
            </a:r>
            <a:br>
              <a:rPr lang="sr-Cyrl-CS" sz="4800" b="1" dirty="0"/>
            </a:b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9552" y="620688"/>
            <a:ext cx="6624736" cy="347472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Када </a:t>
            </a:r>
            <a:r>
              <a:rPr lang="ru-RU" sz="2400" b="1" dirty="0"/>
              <a:t>је реч о мерама, под енергетском ефикасношћу подразумевају се мере које се примењују у циљу смањења потрошње енергије. Без обзира да ли је реч о техничким или нетехничким мерама, или о променама у понашању, све мере подразумевају исти, или чак и виши, степен оствареног комфора и стандарда.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2723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725144"/>
            <a:ext cx="7664639" cy="1143000"/>
          </a:xfrm>
        </p:spPr>
        <p:txBody>
          <a:bodyPr>
            <a:normAutofit fontScale="90000"/>
          </a:bodyPr>
          <a:lstStyle/>
          <a:p>
            <a:r>
              <a:rPr lang="sr-Cyrl-CS" b="1" dirty="0" smtClean="0">
                <a:solidFill>
                  <a:schemeClr val="tx2">
                    <a:lumMod val="50000"/>
                  </a:schemeClr>
                </a:solidFill>
              </a:rPr>
              <a:t>ЗАМЕНА НЕОБНОВЉИВИХ ЕНЕРГЕНАТА ОБНОВЉИВИМ 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Picture 8" descr="http://t3.gstatic.com/images?q=tbn:ANd9GcS6k1__LBaZYoqU2wyoOvMXlc_kvWkezXjHrSU7FyN08SHGytPA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4864"/>
            <a:ext cx="3757600" cy="21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t2.gstatic.com/images?q=tbn:ANd9GcT4qiu2WWHJ4Y_9cEFJtEPZ5tprFVJkwU_6qx328xTe-2v4rmH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412776"/>
            <a:ext cx="2936895" cy="20977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t1.gstatic.com/images?q=tbn:ANd9GcQ3zkIAywJtN24aUEYxtRGsZgn9QrsJgGY_SCvhwQvuJhxR83P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60648"/>
            <a:ext cx="2762250" cy="16573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76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5" y="4372168"/>
            <a:ext cx="7838256" cy="1143000"/>
          </a:xfrm>
        </p:spPr>
        <p:txBody>
          <a:bodyPr/>
          <a:lstStyle/>
          <a:p>
            <a:pPr algn="ctr"/>
            <a:r>
              <a:rPr lang="sr-Cyrl-CS" sz="4000" dirty="0" smtClean="0">
                <a:effectLst/>
              </a:rPr>
              <a:t>ЗАМЕНА ЕНЕРГЕТСКИ НЕФЕИКАСНИХ ПОТРОШАЧА ЕФИКАСНИМ</a:t>
            </a:r>
            <a:br>
              <a:rPr lang="sr-Cyrl-CS" sz="4000" dirty="0" smtClean="0">
                <a:effectLst/>
              </a:rPr>
            </a:br>
            <a:endParaRPr lang="en-US" sz="4000" dirty="0"/>
          </a:p>
        </p:txBody>
      </p:sp>
      <p:pic>
        <p:nvPicPr>
          <p:cNvPr id="4" name="Picture 2" descr="http://t0.gstatic.com/images?q=tbn:ANd9GcS5A3KfW8s0PZBe4NViKfjqwIjn8dbYuN4vJstUhFEN56PB0m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3444578" cy="25801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t2.gstatic.com/images?q=tbn:ANd9GcSj9RHwJlOl4bXeQ2ArTuwR3FVhF8Ksj0-4x41r0-0XBj42l0gFa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24744"/>
            <a:ext cx="3607668" cy="30009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43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5157192"/>
            <a:ext cx="7593782" cy="1143000"/>
          </a:xfrm>
        </p:spPr>
        <p:txBody>
          <a:bodyPr/>
          <a:lstStyle/>
          <a:p>
            <a:pPr algn="ctr"/>
            <a:r>
              <a:rPr lang="sr-Cyrl-CS" dirty="0" smtClean="0">
                <a:solidFill>
                  <a:srgbClr val="002060"/>
                </a:solidFill>
                <a:hlinkClick r:id="rId2" tooltip="Изолација"/>
              </a:rPr>
              <a:t>ИЗОЛАЦИЈА</a:t>
            </a:r>
            <a:r>
              <a:rPr lang="sr-Cyrl-CS" dirty="0" smtClean="0">
                <a:solidFill>
                  <a:srgbClr val="002060"/>
                </a:solidFill>
                <a:effectLst/>
              </a:rPr>
              <a:t> ПРОСТОРА КОЈИ СЕ ГРЕЈЕ</a:t>
            </a:r>
            <a:br>
              <a:rPr lang="sr-Cyrl-CS" dirty="0" smtClean="0">
                <a:solidFill>
                  <a:srgbClr val="002060"/>
                </a:solidFill>
                <a:effectLst/>
              </a:rPr>
            </a:b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6" descr="http://t0.gstatic.com/images?q=tbn:ANd9GcRe9wj7JD8kyqdmnlW9CMN5mEYKv6dAxOMhoYQAaDftOIDFftOWX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412776"/>
            <a:ext cx="4105983" cy="1879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t0.gstatic.com/images?q=tbn:ANd9GcSIzKjKfpar4ADuV1nTVT4KKX90DnF1lYFoottv8k3me_9KN8jqO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375" y="404664"/>
            <a:ext cx="3871015" cy="1800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t0.gstatic.com/images?q=tbn:ANd9GcQfSUsDqGz5_l-Pav9pez3YX0PQGe-4T5H9_U5L8_078SqBx6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564903"/>
            <a:ext cx="2808312" cy="25274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50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861048"/>
            <a:ext cx="7910265" cy="1143000"/>
          </a:xfrm>
        </p:spPr>
        <p:txBody>
          <a:bodyPr/>
          <a:lstStyle/>
          <a:p>
            <a:pPr algn="ctr"/>
            <a:r>
              <a:rPr lang="sr-Cyrl-CS" dirty="0" smtClean="0">
                <a:effectLst/>
              </a:rPr>
              <a:t>ЗАМЕНА ДОТРАЈАЛЕ </a:t>
            </a:r>
            <a:r>
              <a:rPr lang="sr-Cyrl-CS" dirty="0" smtClean="0">
                <a:hlinkClick r:id="rId2" tooltip="Столарија (чланак још није написан)"/>
              </a:rPr>
              <a:t>СТОЛАРИЈЕ</a:t>
            </a:r>
            <a:r>
              <a:rPr lang="sr-Cyrl-CS" dirty="0" smtClean="0">
                <a:effectLst/>
              </a:rPr>
              <a:t> У ПРОСТОРИМА КОЈИ СЕ ГРЕЈУ</a:t>
            </a:r>
            <a:br>
              <a:rPr lang="sr-Cyrl-CS" dirty="0" smtClean="0">
                <a:effectLst/>
              </a:rPr>
            </a:br>
            <a:endParaRPr lang="en-US" dirty="0"/>
          </a:p>
        </p:txBody>
      </p:sp>
      <p:pic>
        <p:nvPicPr>
          <p:cNvPr id="3" name="Picture 2" descr="http://t3.gstatic.com/images?q=tbn:ANd9GcSolqbAcC6M6Qq9dr9gGaNNO8_tUHkHc0huraFmgEdbbPPH_d3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620688"/>
            <a:ext cx="2736304" cy="304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97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Office Them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466</TotalTime>
  <Words>522</Words>
  <Application>Microsoft Office PowerPoint</Application>
  <PresentationFormat>On-screen Show (4:3)</PresentationFormat>
  <Paragraphs>157</Paragraphs>
  <Slides>22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Office Theme</vt:lpstr>
      <vt:lpstr>Pushpin</vt:lpstr>
      <vt:lpstr>Slipstream</vt:lpstr>
      <vt:lpstr>Trek</vt:lpstr>
      <vt:lpstr>Енергетска ефикасност </vt:lpstr>
      <vt:lpstr>ПОЈАМ</vt:lpstr>
      <vt:lpstr>PowerPoint Presentation</vt:lpstr>
      <vt:lpstr>ГУБИТАК ЕНЕРГИЈЕ</vt:lpstr>
      <vt:lpstr>Мере енергетске ефикасности </vt:lpstr>
      <vt:lpstr>ЗАМЕНА НЕОБНОВЉИВИХ ЕНЕРГЕНАТА ОБНОВЉИВИМ </vt:lpstr>
      <vt:lpstr>ЗАМЕНА ЕНЕРГЕТСКИ НЕФЕИКАСНИХ ПОТРОШАЧА ЕФИКАСНИМ </vt:lpstr>
      <vt:lpstr>ИЗОЛАЦИЈА ПРОСТОРА КОЈИ СЕ ГРЕЈЕ </vt:lpstr>
      <vt:lpstr>ЗАМЕНА ДОТРАЈАЛЕ СТОЛАРИЈЕ У ПРОСТОРИМА КОЈИ СЕ ГРЕЈУ </vt:lpstr>
      <vt:lpstr>ПАМЕТНО УПРАВЉАТИ РАСВЕТОМ</vt:lpstr>
      <vt:lpstr>PowerPoint Presentation</vt:lpstr>
      <vt:lpstr>ВИШЕ КОРИСТИТИ ПРИРОДНО СВЕТЛО УМЕСТО ВЕШТАЧКОГ</vt:lpstr>
      <vt:lpstr>ГАСИТИ РАСВЕТУ У ПРОСТОРИЈАМА У КОЈИМА НИКО НЕ БОРАВИ. </vt:lpstr>
      <vt:lpstr>ЕНЕРГЕТСКИ СВЕСНИ  И ЕФИКАСНИ</vt:lpstr>
      <vt:lpstr>ПОМОЋ У КВИЗУ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УКЉУЧИ СЕ И ТИ - БУДИ ЕНЕРГЕТСКИ ЕФИКАСАН!</vt:lpstr>
    </vt:vector>
  </TitlesOfParts>
  <Company>Goran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Djurdjevic</dc:creator>
  <cp:lastModifiedBy>Djurdjevic</cp:lastModifiedBy>
  <cp:revision>32</cp:revision>
  <dcterms:created xsi:type="dcterms:W3CDTF">2013-02-17T21:00:33Z</dcterms:created>
  <dcterms:modified xsi:type="dcterms:W3CDTF">2013-02-19T11:14:38Z</dcterms:modified>
</cp:coreProperties>
</file>